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32282"/>
    <a:srgbClr val="A963A9"/>
    <a:srgbClr val="975397"/>
    <a:srgbClr val="6D6E7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Estilo claro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8799B23B-EC83-4686-B30A-512413B5E67A}" styleName="Estilo claro 3 - Acent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368" autoAdjust="0"/>
    <p:restoredTop sz="94660"/>
  </p:normalViewPr>
  <p:slideViewPr>
    <p:cSldViewPr snapToGrid="0">
      <p:cViewPr varScale="1">
        <p:scale>
          <a:sx n="68" d="100"/>
          <a:sy n="68" d="100"/>
        </p:scale>
        <p:origin x="720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650447-DF87-4A9F-8F11-A9611618B5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63CB457-6177-4EF0-80EA-15B204B1428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0CA9D39-0D4F-49C5-AF89-768D5AF434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671AA-DC40-43FF-90F1-16C785099F6D}" type="datetimeFigureOut">
              <a:rPr lang="es-MX" smtClean="0"/>
              <a:t>04/04/2024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42C6C3B-51B3-4ECE-9AAD-D4DD410BCB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3B5D189-CE9C-40CF-97BC-746736E8C7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591E8-2FC7-49AB-890A-25E9D5C7DD9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008114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E3F1A92-2050-456E-85BD-F3EAEAF84F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5B978699-69D7-4DB1-AC28-34EB7D2BEC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7D16F1D-9776-4CAF-82E5-CCEFA98319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671AA-DC40-43FF-90F1-16C785099F6D}" type="datetimeFigureOut">
              <a:rPr lang="es-MX" smtClean="0"/>
              <a:t>04/04/2024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42A3293-6283-45B8-9829-4AE236EC75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3022AFF-3B0C-405C-969A-5CCB6919CA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591E8-2FC7-49AB-890A-25E9D5C7DD9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92723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24DB6750-16E6-4BC2-8D7F-7A4C7878326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1D87923-AD52-4315-A6A5-989DCC843C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D6E839E-4203-4E3E-86A0-6D43F8DC34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671AA-DC40-43FF-90F1-16C785099F6D}" type="datetimeFigureOut">
              <a:rPr lang="es-MX" smtClean="0"/>
              <a:t>04/04/2024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6DD464C-0AD1-4736-806D-02727F6B7B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27016E4-4490-4C23-A79C-2719D4DBD4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591E8-2FC7-49AB-890A-25E9D5C7DD9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471992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3E4B5D6-FE6B-4E3F-A0B9-FF61281FE5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7806324-EB37-4990-B437-A908747E3E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20BAEAB-3027-4CFF-900B-E89B9622D8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671AA-DC40-43FF-90F1-16C785099F6D}" type="datetimeFigureOut">
              <a:rPr lang="es-MX" smtClean="0"/>
              <a:t>04/04/2024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4C7BC7C-8AD3-4399-81C5-DB6FFD3EB3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45CB8D4-EF89-4CCD-A906-8957B7EA53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591E8-2FC7-49AB-890A-25E9D5C7DD9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38930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E4E916E-F952-4C91-873C-E282FA77F1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7403946-78B1-49C2-AFD8-9921AC410D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A571C30-3C87-4E3D-8E8B-4B3C244E3E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671AA-DC40-43FF-90F1-16C785099F6D}" type="datetimeFigureOut">
              <a:rPr lang="es-MX" smtClean="0"/>
              <a:t>04/04/2024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7CA97F9-ED41-4912-89EA-EEF706B42E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85798A5-3556-4619-8631-0B0DD72EDA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591E8-2FC7-49AB-890A-25E9D5C7DD9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693001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B5BBADB-BF41-4ECF-BDDE-03FC9D6801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1298976-6A92-402F-95EB-9CF0F215B70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4052DB0-1D79-4AEF-9839-33C7CB1EEB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2744B7B-601A-4E4E-A99D-2C65BBFA80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671AA-DC40-43FF-90F1-16C785099F6D}" type="datetimeFigureOut">
              <a:rPr lang="es-MX" smtClean="0"/>
              <a:t>04/04/2024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2889A6E-1869-415A-AE56-36F1906934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4E319F4-730C-4EC8-AB55-DA30B8BB60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591E8-2FC7-49AB-890A-25E9D5C7DD9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772327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D9F6F94-3259-48A3-9C60-344F94E215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BE4B11B-BEE4-4AA1-B7F5-7724B94CE5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F518B49-A5B2-4B3A-B673-EE532D6512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85A5CD52-03A0-4D49-8D13-0A4ED99CFF7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E0054566-9EF2-4FFB-B934-09E5E93B84D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957D994D-5EE7-4A8A-B42A-9305C3658E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671AA-DC40-43FF-90F1-16C785099F6D}" type="datetimeFigureOut">
              <a:rPr lang="es-MX" smtClean="0"/>
              <a:t>04/04/2024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4A38437D-6E2C-4AEF-81FA-0FBC9EF5CD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A78B1147-C9D2-43BD-8125-B81F835A1F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591E8-2FC7-49AB-890A-25E9D5C7DD9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767708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E367DC1-1814-4B23-8794-C3DBF9AF10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C2129560-8838-481D-8FCC-661AF650BE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671AA-DC40-43FF-90F1-16C785099F6D}" type="datetimeFigureOut">
              <a:rPr lang="es-MX" smtClean="0"/>
              <a:t>04/04/2024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C84217D4-53BC-4FCD-9840-A854A7EE2D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BFE0AA8D-A034-4CFF-8AD6-09222B0491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591E8-2FC7-49AB-890A-25E9D5C7DD9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765950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CA25EA88-7672-49BC-ACCC-C234E23B2C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671AA-DC40-43FF-90F1-16C785099F6D}" type="datetimeFigureOut">
              <a:rPr lang="es-MX" smtClean="0"/>
              <a:t>04/04/2024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229FAA0E-41D3-4609-B7CB-A04F676A5E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0E474624-E3AB-4AEF-833F-81D57F5E99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591E8-2FC7-49AB-890A-25E9D5C7DD9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856267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D25CEC6-BE4A-4201-B8D6-D4414E10E3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A669379-CB28-4E78-9838-348904869E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43F16485-7AC1-4E1A-B4D4-A0B06AC762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AF38E54-BB0F-47C6-9B1F-7E1D656611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671AA-DC40-43FF-90F1-16C785099F6D}" type="datetimeFigureOut">
              <a:rPr lang="es-MX" smtClean="0"/>
              <a:t>04/04/2024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081F723-0C4E-415A-BF80-9904732B40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7A4973E-7D76-45C4-B155-8D9C03D9E2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591E8-2FC7-49AB-890A-25E9D5C7DD9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032926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ED2101E-8E19-495B-8A17-5807E43D76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3F30953B-BEE9-46E2-981B-793A5F5A439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4064D7D-FF4D-43F1-AD74-F3EC3C2695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E4AB971-8AE8-43C5-8692-37B7F5EB62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671AA-DC40-43FF-90F1-16C785099F6D}" type="datetimeFigureOut">
              <a:rPr lang="es-MX" smtClean="0"/>
              <a:t>04/04/2024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687E7D3-6370-410C-91F2-03537561C0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B8D7EB1-DEF1-454C-AF92-6A3C3476A1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591E8-2FC7-49AB-890A-25E9D5C7DD9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968743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6777A515-15B7-40EF-A57A-3D2CE5FC5A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B9DEA43-F2BE-4FDB-B471-A0F5BF17F5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9D212F0-36B2-42DC-8BF0-E7945E72FD2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E671AA-DC40-43FF-90F1-16C785099F6D}" type="datetimeFigureOut">
              <a:rPr lang="es-MX" smtClean="0"/>
              <a:t>04/04/2024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AD3F047-F349-4C57-9886-78BB05E094F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73CBF23-29A9-47C7-B286-D5FB6E44D8B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4591E8-2FC7-49AB-890A-25E9D5C7DD9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315338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uadroTexto 8">
            <a:extLst>
              <a:ext uri="{FF2B5EF4-FFF2-40B4-BE49-F238E27FC236}">
                <a16:creationId xmlns:a16="http://schemas.microsoft.com/office/drawing/2014/main" id="{66577F03-67BB-4848-AF03-2A8F87E9E704}"/>
              </a:ext>
            </a:extLst>
          </p:cNvPr>
          <p:cNvSpPr txBox="1"/>
          <p:nvPr/>
        </p:nvSpPr>
        <p:spPr>
          <a:xfrm>
            <a:off x="867438" y="4174193"/>
            <a:ext cx="58372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600" dirty="0">
                <a:solidFill>
                  <a:schemeClr val="bg1"/>
                </a:solidFill>
              </a:rPr>
              <a:t>CALENDARIO 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4CFB5806-9BB9-4979-979D-64F04413E38D}"/>
              </a:ext>
            </a:extLst>
          </p:cNvPr>
          <p:cNvSpPr txBox="1"/>
          <p:nvPr/>
        </p:nvSpPr>
        <p:spPr>
          <a:xfrm>
            <a:off x="846174" y="4684679"/>
            <a:ext cx="58372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800" dirty="0">
                <a:solidFill>
                  <a:schemeClr val="bg1"/>
                </a:solidFill>
              </a:rPr>
              <a:t>DE ACTUALIZACIÓN</a:t>
            </a: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8D33E270-1848-4DFC-B5F4-693CD96EE1AE}"/>
              </a:ext>
            </a:extLst>
          </p:cNvPr>
          <p:cNvSpPr txBox="1"/>
          <p:nvPr/>
        </p:nvSpPr>
        <p:spPr>
          <a:xfrm>
            <a:off x="798327" y="5546244"/>
            <a:ext cx="5932967" cy="4370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240" dirty="0">
                <a:solidFill>
                  <a:schemeClr val="bg1"/>
                </a:solidFill>
              </a:rPr>
              <a:t>INFORMACIÓN PÚBLICA DE OFICIO</a:t>
            </a: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A3B77742-6E5C-4A72-8EE5-7D13D2C1388E}"/>
              </a:ext>
            </a:extLst>
          </p:cNvPr>
          <p:cNvSpPr txBox="1"/>
          <p:nvPr/>
        </p:nvSpPr>
        <p:spPr>
          <a:xfrm>
            <a:off x="519666" y="5878121"/>
            <a:ext cx="59329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dirty="0">
                <a:solidFill>
                  <a:schemeClr val="bg1"/>
                </a:solidFill>
              </a:rPr>
              <a:t>ARTÍCULO 20</a:t>
            </a:r>
          </a:p>
        </p:txBody>
      </p:sp>
      <p:cxnSp>
        <p:nvCxnSpPr>
          <p:cNvPr id="17" name="Conector recto 16">
            <a:extLst>
              <a:ext uri="{FF2B5EF4-FFF2-40B4-BE49-F238E27FC236}">
                <a16:creationId xmlns:a16="http://schemas.microsoft.com/office/drawing/2014/main" id="{7DA1311F-96FE-49B8-AFED-FE2B499679E4}"/>
              </a:ext>
            </a:extLst>
          </p:cNvPr>
          <p:cNvCxnSpPr>
            <a:cxnSpLocks/>
          </p:cNvCxnSpPr>
          <p:nvPr/>
        </p:nvCxnSpPr>
        <p:spPr>
          <a:xfrm>
            <a:off x="607219" y="4133850"/>
            <a:ext cx="2878931" cy="0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ector recto 22">
            <a:extLst>
              <a:ext uri="{FF2B5EF4-FFF2-40B4-BE49-F238E27FC236}">
                <a16:creationId xmlns:a16="http://schemas.microsoft.com/office/drawing/2014/main" id="{729FA59E-78D2-4874-976D-B9C6E345652B}"/>
              </a:ext>
            </a:extLst>
          </p:cNvPr>
          <p:cNvCxnSpPr>
            <a:cxnSpLocks/>
          </p:cNvCxnSpPr>
          <p:nvPr/>
        </p:nvCxnSpPr>
        <p:spPr>
          <a:xfrm>
            <a:off x="607219" y="6087583"/>
            <a:ext cx="1291431" cy="0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ector recto 27">
            <a:extLst>
              <a:ext uri="{FF2B5EF4-FFF2-40B4-BE49-F238E27FC236}">
                <a16:creationId xmlns:a16="http://schemas.microsoft.com/office/drawing/2014/main" id="{EDB867CD-2CA7-4275-9F46-FD41DE14186F}"/>
              </a:ext>
            </a:extLst>
          </p:cNvPr>
          <p:cNvCxnSpPr>
            <a:cxnSpLocks/>
          </p:cNvCxnSpPr>
          <p:nvPr/>
        </p:nvCxnSpPr>
        <p:spPr>
          <a:xfrm>
            <a:off x="635793" y="4114800"/>
            <a:ext cx="0" cy="1972783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ector recto 31">
            <a:extLst>
              <a:ext uri="{FF2B5EF4-FFF2-40B4-BE49-F238E27FC236}">
                <a16:creationId xmlns:a16="http://schemas.microsoft.com/office/drawing/2014/main" id="{871D3777-9DED-4671-B6B6-900EF3DEDFCE}"/>
              </a:ext>
            </a:extLst>
          </p:cNvPr>
          <p:cNvCxnSpPr>
            <a:cxnSpLocks/>
          </p:cNvCxnSpPr>
          <p:nvPr/>
        </p:nvCxnSpPr>
        <p:spPr>
          <a:xfrm flipH="1">
            <a:off x="4049712" y="4133850"/>
            <a:ext cx="2878931" cy="0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ector recto 32">
            <a:extLst>
              <a:ext uri="{FF2B5EF4-FFF2-40B4-BE49-F238E27FC236}">
                <a16:creationId xmlns:a16="http://schemas.microsoft.com/office/drawing/2014/main" id="{4CCBD5E1-563B-49B4-A3F6-4F78A5724AAC}"/>
              </a:ext>
            </a:extLst>
          </p:cNvPr>
          <p:cNvCxnSpPr>
            <a:cxnSpLocks/>
          </p:cNvCxnSpPr>
          <p:nvPr/>
        </p:nvCxnSpPr>
        <p:spPr>
          <a:xfrm flipH="1">
            <a:off x="5637212" y="6087583"/>
            <a:ext cx="1291431" cy="0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ector recto 33">
            <a:extLst>
              <a:ext uri="{FF2B5EF4-FFF2-40B4-BE49-F238E27FC236}">
                <a16:creationId xmlns:a16="http://schemas.microsoft.com/office/drawing/2014/main" id="{6A3FA610-AE55-4BF8-B019-9253ABDC0556}"/>
              </a:ext>
            </a:extLst>
          </p:cNvPr>
          <p:cNvCxnSpPr>
            <a:cxnSpLocks/>
          </p:cNvCxnSpPr>
          <p:nvPr/>
        </p:nvCxnSpPr>
        <p:spPr>
          <a:xfrm>
            <a:off x="6900861" y="4114799"/>
            <a:ext cx="0" cy="1997870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8" name="Imagen 37">
            <a:extLst>
              <a:ext uri="{FF2B5EF4-FFF2-40B4-BE49-F238E27FC236}">
                <a16:creationId xmlns:a16="http://schemas.microsoft.com/office/drawing/2014/main" id="{B409578B-0159-4B3F-8321-D9062FB1A37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10610" y="271439"/>
            <a:ext cx="2018118" cy="693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7591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n 10">
            <a:extLst>
              <a:ext uri="{FF2B5EF4-FFF2-40B4-BE49-F238E27FC236}">
                <a16:creationId xmlns:a16="http://schemas.microsoft.com/office/drawing/2014/main" id="{0A3A0EC4-698D-41EA-8EE4-C0068105517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9825" y="233982"/>
            <a:ext cx="1924050" cy="662700"/>
          </a:xfrm>
          <a:prstGeom prst="rect">
            <a:avLst/>
          </a:prstGeom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DA195073-6C97-49D7-8BF1-61C3F8706887}"/>
              </a:ext>
            </a:extLst>
          </p:cNvPr>
          <p:cNvSpPr txBox="1"/>
          <p:nvPr/>
        </p:nvSpPr>
        <p:spPr>
          <a:xfrm>
            <a:off x="4245985" y="98987"/>
            <a:ext cx="572192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/>
              <a:t>Fecha de actualización: </a:t>
            </a:r>
            <a:r>
              <a:rPr lang="es-MX" sz="1400" b="1" dirty="0">
                <a:solidFill>
                  <a:srgbClr val="732282"/>
                </a:solidFill>
              </a:rPr>
              <a:t>31 de marzo de 2024</a:t>
            </a:r>
          </a:p>
          <a:p>
            <a:r>
              <a:rPr lang="es-MX" sz="1400" dirty="0"/>
              <a:t>Servidor público responsable de generar la información:</a:t>
            </a:r>
          </a:p>
          <a:p>
            <a:r>
              <a:rPr lang="es-MX" sz="1400" b="1" dirty="0">
                <a:solidFill>
                  <a:schemeClr val="bg2">
                    <a:lumMod val="50000"/>
                  </a:schemeClr>
                </a:solidFill>
              </a:rPr>
              <a:t>Licda. Erika Georgina Oyervides González</a:t>
            </a:r>
            <a:endParaRPr lang="es-MX" sz="1400" b="1" dirty="0">
              <a:solidFill>
                <a:srgbClr val="6D6E71"/>
              </a:solidFill>
            </a:endParaRPr>
          </a:p>
          <a:p>
            <a:r>
              <a:rPr lang="es-MX" sz="1400" b="1" dirty="0">
                <a:solidFill>
                  <a:srgbClr val="6D6E71"/>
                </a:solidFill>
              </a:rPr>
              <a:t>Titular de la Unidad Técnica de Transparencia y Acceso a la Información. </a:t>
            </a:r>
          </a:p>
        </p:txBody>
      </p:sp>
      <p:graphicFrame>
        <p:nvGraphicFramePr>
          <p:cNvPr id="8" name="Tabla 7">
            <a:extLst>
              <a:ext uri="{FF2B5EF4-FFF2-40B4-BE49-F238E27FC236}">
                <a16:creationId xmlns:a16="http://schemas.microsoft.com/office/drawing/2014/main" id="{4222CF19-14A0-47EE-9ED0-A804043883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8622826"/>
              </p:ext>
            </p:extLst>
          </p:nvPr>
        </p:nvGraphicFramePr>
        <p:xfrm>
          <a:off x="418279" y="1141466"/>
          <a:ext cx="11355442" cy="4917481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811505">
                  <a:extLst>
                    <a:ext uri="{9D8B030D-6E8A-4147-A177-3AD203B41FA5}">
                      <a16:colId xmlns:a16="http://schemas.microsoft.com/office/drawing/2014/main" val="1977563373"/>
                    </a:ext>
                  </a:extLst>
                </a:gridCol>
                <a:gridCol w="825497">
                  <a:extLst>
                    <a:ext uri="{9D8B030D-6E8A-4147-A177-3AD203B41FA5}">
                      <a16:colId xmlns:a16="http://schemas.microsoft.com/office/drawing/2014/main" val="3380811448"/>
                    </a:ext>
                  </a:extLst>
                </a:gridCol>
                <a:gridCol w="2516637">
                  <a:extLst>
                    <a:ext uri="{9D8B030D-6E8A-4147-A177-3AD203B41FA5}">
                      <a16:colId xmlns:a16="http://schemas.microsoft.com/office/drawing/2014/main" val="1843179082"/>
                    </a:ext>
                  </a:extLst>
                </a:gridCol>
                <a:gridCol w="2502959">
                  <a:extLst>
                    <a:ext uri="{9D8B030D-6E8A-4147-A177-3AD203B41FA5}">
                      <a16:colId xmlns:a16="http://schemas.microsoft.com/office/drawing/2014/main" val="1091958252"/>
                    </a:ext>
                  </a:extLst>
                </a:gridCol>
                <a:gridCol w="4698844">
                  <a:extLst>
                    <a:ext uri="{9D8B030D-6E8A-4147-A177-3AD203B41FA5}">
                      <a16:colId xmlns:a16="http://schemas.microsoft.com/office/drawing/2014/main" val="1246113428"/>
                    </a:ext>
                  </a:extLst>
                </a:gridCol>
              </a:tblGrid>
              <a:tr h="491753">
                <a:tc>
                  <a:txBody>
                    <a:bodyPr/>
                    <a:lstStyle/>
                    <a:p>
                      <a:pPr algn="ctr"/>
                      <a:r>
                        <a:rPr lang="es-MX" sz="1400" b="0" dirty="0">
                          <a:solidFill>
                            <a:schemeClr val="bg1"/>
                          </a:solidFill>
                        </a:rPr>
                        <a:t>Artículo</a:t>
                      </a:r>
                      <a:endParaRPr lang="es-MX" sz="1400" b="0" dirty="0">
                        <a:solidFill>
                          <a:schemeClr val="bg1"/>
                        </a:solidFill>
                        <a:latin typeface="Gotham Bold" panose="02000803030000020004"/>
                      </a:endParaRPr>
                    </a:p>
                  </a:txBody>
                  <a:tcPr anchor="ctr">
                    <a:solidFill>
                      <a:srgbClr val="A963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0" dirty="0">
                          <a:solidFill>
                            <a:schemeClr val="bg1"/>
                          </a:solidFill>
                        </a:rPr>
                        <a:t>Fracción</a:t>
                      </a:r>
                      <a:endParaRPr lang="es-MX" sz="1400" b="0" dirty="0">
                        <a:solidFill>
                          <a:schemeClr val="bg1"/>
                        </a:solidFill>
                        <a:latin typeface="Gotham Bold" panose="02000803030000020004"/>
                      </a:endParaRPr>
                    </a:p>
                  </a:txBody>
                  <a:tcPr anchor="ctr">
                    <a:solidFill>
                      <a:srgbClr val="A963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0" dirty="0">
                          <a:solidFill>
                            <a:schemeClr val="bg1"/>
                          </a:solidFill>
                        </a:rPr>
                        <a:t>Obligación</a:t>
                      </a:r>
                      <a:endParaRPr lang="es-MX" sz="1400" b="0" dirty="0">
                        <a:solidFill>
                          <a:schemeClr val="bg1"/>
                        </a:solidFill>
                        <a:latin typeface="Gotham Bold" panose="02000803030000020004"/>
                      </a:endParaRPr>
                    </a:p>
                  </a:txBody>
                  <a:tcPr anchor="ctr">
                    <a:solidFill>
                      <a:srgbClr val="A963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0" dirty="0">
                          <a:solidFill>
                            <a:schemeClr val="bg1"/>
                          </a:solidFill>
                        </a:rPr>
                        <a:t>Fecha de actualización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0" dirty="0">
                          <a:solidFill>
                            <a:schemeClr val="bg1"/>
                          </a:solidFill>
                        </a:rPr>
                        <a:t> y/o revisión</a:t>
                      </a:r>
                      <a:endParaRPr lang="es-MX" sz="1400" b="0" dirty="0">
                        <a:solidFill>
                          <a:schemeClr val="bg1"/>
                        </a:solidFill>
                        <a:latin typeface="Gotham Bold" panose="02000803030000020004"/>
                      </a:endParaRPr>
                    </a:p>
                  </a:txBody>
                  <a:tcPr anchor="ctr">
                    <a:solidFill>
                      <a:srgbClr val="A963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0" dirty="0">
                          <a:solidFill>
                            <a:schemeClr val="bg1"/>
                          </a:solidFill>
                        </a:rPr>
                        <a:t>Servidor Público responsable</a:t>
                      </a:r>
                      <a:endParaRPr lang="es-MX" sz="1400" b="0" dirty="0">
                        <a:solidFill>
                          <a:schemeClr val="bg1"/>
                        </a:solidFill>
                        <a:latin typeface="Gotham Bold" panose="02000803030000020004"/>
                      </a:endParaRPr>
                    </a:p>
                  </a:txBody>
                  <a:tcPr anchor="ctr">
                    <a:solidFill>
                      <a:srgbClr val="A963A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6151141"/>
                  </a:ext>
                </a:extLst>
              </a:tr>
              <a:tr h="403708"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Los informes que presenten los partidos políticos, asociaciones etc.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Mensual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Licda. Verónica Rodríguez Guevara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Titular de la Unidad Técnica de Fiscalización</a:t>
                      </a:r>
                      <a:endParaRPr kumimoji="0" lang="es-MX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39034277"/>
                  </a:ext>
                </a:extLst>
              </a:tr>
              <a:tr h="403708"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II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Los expedientes sobre las quejas resueltas por violaciones a la ley electoral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Mensual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Licda. Laura Patricia Ramírez Vázquez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Directora Ejecutiva de Asuntos Jurídicos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184515"/>
                  </a:ext>
                </a:extLst>
              </a:tr>
              <a:tr h="403708"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III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La información detallada de su estado financiero y del uso del presupuesto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Mensual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0" dirty="0">
                          <a:latin typeface="+mn-lt"/>
                        </a:rPr>
                        <a:t>C.P. Aída Leticia de la </a:t>
                      </a:r>
                      <a:r>
                        <a:rPr lang="pt-BR" sz="1400" b="0" dirty="0" err="1">
                          <a:latin typeface="+mn-lt"/>
                        </a:rPr>
                        <a:t>Garza</a:t>
                      </a:r>
                      <a:r>
                        <a:rPr lang="pt-BR" sz="1400" b="0" dirty="0">
                          <a:latin typeface="+mn-lt"/>
                        </a:rPr>
                        <a:t> Muñoz</a:t>
                      </a:r>
                      <a:endParaRPr lang="es-MX" sz="1400" b="0" dirty="0">
                        <a:latin typeface="+mn-lt"/>
                      </a:endParaRPr>
                    </a:p>
                    <a:p>
                      <a:pPr algn="ctr"/>
                      <a:r>
                        <a:rPr lang="es-MX" sz="1400" b="0" dirty="0">
                          <a:latin typeface="+mn-lt"/>
                        </a:rPr>
                        <a:t>Directora Ejecutiva de Administración</a:t>
                      </a:r>
                      <a:endParaRPr lang="es-MX" sz="14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7349577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IV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Las actas y acuerdos del consejo general y sus comisiones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Mensual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b="0" dirty="0">
                          <a:solidFill>
                            <a:schemeClr val="tx1"/>
                          </a:solidFill>
                        </a:rPr>
                        <a:t>Mtro. Gerardo Blanco Guerra</a:t>
                      </a:r>
                    </a:p>
                    <a:p>
                      <a:pPr algn="ctr"/>
                      <a:r>
                        <a:rPr lang="es-MX" sz="1400" b="0" dirty="0">
                          <a:solidFill>
                            <a:schemeClr val="tx1"/>
                          </a:solidFill>
                        </a:rPr>
                        <a:t>Secretario Ejecutivo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1022586"/>
                  </a:ext>
                </a:extLst>
              </a:tr>
              <a:tr h="460203"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V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Los programas en materia de capacitación de los partidos políticos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Mensual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Mtro. Gerardo Alberto Moreno Rodríguez</a:t>
                      </a:r>
                      <a:endParaRPr kumimoji="0" lang="es-MX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Director Ejecutivo de Prerrogativas y Partidos Políticos</a:t>
                      </a:r>
                      <a:endParaRPr kumimoji="0" lang="es-MX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56616394"/>
                  </a:ext>
                </a:extLst>
              </a:tr>
              <a:tr h="551221"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VI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La división del Estado en distritos electorales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Mensual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Lic. Julio César Lavenant Salas </a:t>
                      </a:r>
                      <a:endParaRPr kumimoji="0" lang="es-MX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Director de la Dirección Ejecutiva de Organización Electoral</a:t>
                      </a:r>
                      <a:endParaRPr kumimoji="0" lang="es-MX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18069893"/>
                  </a:ext>
                </a:extLst>
              </a:tr>
              <a:tr h="645933"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VII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Listado de partidos políticos y registrados ante la autoridad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Mensual</a:t>
                      </a:r>
                      <a:endParaRPr kumimoji="0" lang="es-MX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Mtro. Gerardo Alberto Moreno Rodríguez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Director de la Dirección Ejecutiva de Prerrogativas y Partidos Políticos</a:t>
                      </a:r>
                      <a:endParaRPr kumimoji="0" lang="es-MX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70509400"/>
                  </a:ext>
                </a:extLst>
              </a:tr>
            </a:tbl>
          </a:graphicData>
        </a:graphic>
      </p:graphicFrame>
      <p:sp>
        <p:nvSpPr>
          <p:cNvPr id="4" name="CuadroTexto 3">
            <a:extLst>
              <a:ext uri="{FF2B5EF4-FFF2-40B4-BE49-F238E27FC236}">
                <a16:creationId xmlns:a16="http://schemas.microsoft.com/office/drawing/2014/main" id="{4066E8FB-0BC2-49BB-9783-53CB11D18165}"/>
              </a:ext>
            </a:extLst>
          </p:cNvPr>
          <p:cNvSpPr txBox="1"/>
          <p:nvPr/>
        </p:nvSpPr>
        <p:spPr>
          <a:xfrm>
            <a:off x="290945" y="318392"/>
            <a:ext cx="38931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600" b="1" dirty="0">
                <a:solidFill>
                  <a:srgbClr val="732282"/>
                </a:solidFill>
              </a:rPr>
              <a:t>Calendario IPO</a:t>
            </a:r>
          </a:p>
        </p:txBody>
      </p:sp>
    </p:spTree>
    <p:extLst>
      <p:ext uri="{BB962C8B-B14F-4D97-AF65-F5344CB8AC3E}">
        <p14:creationId xmlns:p14="http://schemas.microsoft.com/office/powerpoint/2010/main" val="28437395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n 10">
            <a:extLst>
              <a:ext uri="{FF2B5EF4-FFF2-40B4-BE49-F238E27FC236}">
                <a16:creationId xmlns:a16="http://schemas.microsoft.com/office/drawing/2014/main" id="{0A3A0EC4-698D-41EA-8EE4-C0068105517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9825" y="233982"/>
            <a:ext cx="1924050" cy="662700"/>
          </a:xfrm>
          <a:prstGeom prst="rect">
            <a:avLst/>
          </a:prstGeom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DA195073-6C97-49D7-8BF1-61C3F8706887}"/>
              </a:ext>
            </a:extLst>
          </p:cNvPr>
          <p:cNvSpPr txBox="1"/>
          <p:nvPr/>
        </p:nvSpPr>
        <p:spPr>
          <a:xfrm>
            <a:off x="4307898" y="318392"/>
            <a:ext cx="572192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/>
              <a:t>Fecha de actualización: </a:t>
            </a:r>
            <a:r>
              <a:rPr lang="es-MX" sz="1400" b="1" dirty="0">
                <a:solidFill>
                  <a:srgbClr val="732282"/>
                </a:solidFill>
              </a:rPr>
              <a:t>31 de marzo de 2024</a:t>
            </a:r>
          </a:p>
          <a:p>
            <a:r>
              <a:rPr lang="es-MX" sz="1400" dirty="0"/>
              <a:t>Servidor público responsable de generar la información:</a:t>
            </a:r>
          </a:p>
          <a:p>
            <a:r>
              <a:rPr lang="es-MX" sz="1400" b="1" dirty="0">
                <a:solidFill>
                  <a:schemeClr val="bg2">
                    <a:lumMod val="50000"/>
                  </a:schemeClr>
                </a:solidFill>
              </a:rPr>
              <a:t>Licda. Erika Georgina Oyervides González</a:t>
            </a:r>
            <a:endParaRPr lang="es-MX" sz="1400" b="1" dirty="0">
              <a:solidFill>
                <a:srgbClr val="6D6E71"/>
              </a:solidFill>
            </a:endParaRPr>
          </a:p>
          <a:p>
            <a:r>
              <a:rPr lang="es-MX" sz="1400" b="1" dirty="0">
                <a:solidFill>
                  <a:srgbClr val="6D6E71"/>
                </a:solidFill>
              </a:rPr>
              <a:t>Titular de la Unidad Técnica de Transparencia y Acceso a la Información. </a:t>
            </a:r>
          </a:p>
        </p:txBody>
      </p:sp>
      <p:graphicFrame>
        <p:nvGraphicFramePr>
          <p:cNvPr id="8" name="Tabla 7">
            <a:extLst>
              <a:ext uri="{FF2B5EF4-FFF2-40B4-BE49-F238E27FC236}">
                <a16:creationId xmlns:a16="http://schemas.microsoft.com/office/drawing/2014/main" id="{4222CF19-14A0-47EE-9ED0-A804043883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1974607"/>
              </p:ext>
            </p:extLst>
          </p:nvPr>
        </p:nvGraphicFramePr>
        <p:xfrm>
          <a:off x="418279" y="1764921"/>
          <a:ext cx="11355442" cy="3798570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811505">
                  <a:extLst>
                    <a:ext uri="{9D8B030D-6E8A-4147-A177-3AD203B41FA5}">
                      <a16:colId xmlns:a16="http://schemas.microsoft.com/office/drawing/2014/main" val="1977563373"/>
                    </a:ext>
                  </a:extLst>
                </a:gridCol>
                <a:gridCol w="825497">
                  <a:extLst>
                    <a:ext uri="{9D8B030D-6E8A-4147-A177-3AD203B41FA5}">
                      <a16:colId xmlns:a16="http://schemas.microsoft.com/office/drawing/2014/main" val="3380811448"/>
                    </a:ext>
                  </a:extLst>
                </a:gridCol>
                <a:gridCol w="2516637">
                  <a:extLst>
                    <a:ext uri="{9D8B030D-6E8A-4147-A177-3AD203B41FA5}">
                      <a16:colId xmlns:a16="http://schemas.microsoft.com/office/drawing/2014/main" val="1843179082"/>
                    </a:ext>
                  </a:extLst>
                </a:gridCol>
                <a:gridCol w="2502959">
                  <a:extLst>
                    <a:ext uri="{9D8B030D-6E8A-4147-A177-3AD203B41FA5}">
                      <a16:colId xmlns:a16="http://schemas.microsoft.com/office/drawing/2014/main" val="1091958252"/>
                    </a:ext>
                  </a:extLst>
                </a:gridCol>
                <a:gridCol w="4698844">
                  <a:extLst>
                    <a:ext uri="{9D8B030D-6E8A-4147-A177-3AD203B41FA5}">
                      <a16:colId xmlns:a16="http://schemas.microsoft.com/office/drawing/2014/main" val="1246113428"/>
                    </a:ext>
                  </a:extLst>
                </a:gridCol>
              </a:tblGrid>
              <a:tr h="491753">
                <a:tc>
                  <a:txBody>
                    <a:bodyPr/>
                    <a:lstStyle/>
                    <a:p>
                      <a:pPr algn="ctr"/>
                      <a:r>
                        <a:rPr lang="es-MX" sz="1400" b="0" dirty="0">
                          <a:solidFill>
                            <a:schemeClr val="bg1"/>
                          </a:solidFill>
                        </a:rPr>
                        <a:t>Artículo</a:t>
                      </a:r>
                      <a:endParaRPr lang="es-MX" sz="1400" b="0" dirty="0">
                        <a:solidFill>
                          <a:schemeClr val="bg1"/>
                        </a:solidFill>
                        <a:latin typeface="Gotham Bold" panose="02000803030000020004"/>
                      </a:endParaRPr>
                    </a:p>
                  </a:txBody>
                  <a:tcPr anchor="ctr">
                    <a:solidFill>
                      <a:srgbClr val="A963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0" dirty="0">
                          <a:solidFill>
                            <a:schemeClr val="bg1"/>
                          </a:solidFill>
                        </a:rPr>
                        <a:t>Fracción</a:t>
                      </a:r>
                      <a:endParaRPr lang="es-MX" sz="1400" b="0" dirty="0">
                        <a:solidFill>
                          <a:schemeClr val="bg1"/>
                        </a:solidFill>
                        <a:latin typeface="Gotham Bold" panose="02000803030000020004"/>
                      </a:endParaRPr>
                    </a:p>
                  </a:txBody>
                  <a:tcPr anchor="ctr">
                    <a:solidFill>
                      <a:srgbClr val="A963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0" dirty="0">
                          <a:solidFill>
                            <a:schemeClr val="bg1"/>
                          </a:solidFill>
                        </a:rPr>
                        <a:t>Obligación</a:t>
                      </a:r>
                      <a:endParaRPr lang="es-MX" sz="1400" b="0" dirty="0">
                        <a:solidFill>
                          <a:schemeClr val="bg1"/>
                        </a:solidFill>
                        <a:latin typeface="Gotham Bold" panose="02000803030000020004"/>
                      </a:endParaRPr>
                    </a:p>
                  </a:txBody>
                  <a:tcPr anchor="ctr">
                    <a:solidFill>
                      <a:srgbClr val="A963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0" dirty="0">
                          <a:solidFill>
                            <a:schemeClr val="bg1"/>
                          </a:solidFill>
                        </a:rPr>
                        <a:t>Fecha de actualización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0" dirty="0">
                          <a:solidFill>
                            <a:schemeClr val="bg1"/>
                          </a:solidFill>
                        </a:rPr>
                        <a:t> y/o revisión</a:t>
                      </a:r>
                      <a:endParaRPr lang="es-MX" sz="1400" b="0" dirty="0">
                        <a:solidFill>
                          <a:schemeClr val="bg1"/>
                        </a:solidFill>
                        <a:latin typeface="Gotham Bold" panose="02000803030000020004"/>
                      </a:endParaRPr>
                    </a:p>
                  </a:txBody>
                  <a:tcPr anchor="ctr">
                    <a:solidFill>
                      <a:srgbClr val="A963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0" dirty="0">
                          <a:solidFill>
                            <a:schemeClr val="bg1"/>
                          </a:solidFill>
                        </a:rPr>
                        <a:t>Servidor Público responsable</a:t>
                      </a:r>
                      <a:endParaRPr lang="es-MX" sz="1400" b="0" dirty="0">
                        <a:solidFill>
                          <a:schemeClr val="bg1"/>
                        </a:solidFill>
                        <a:latin typeface="Gotham Bold" panose="02000803030000020004"/>
                      </a:endParaRPr>
                    </a:p>
                  </a:txBody>
                  <a:tcPr anchor="ctr">
                    <a:solidFill>
                      <a:srgbClr val="A963A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6151141"/>
                  </a:ext>
                </a:extLst>
              </a:tr>
              <a:tr h="403708"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VIII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Registro de candidatos a cargos de elección popular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Mensual</a:t>
                      </a:r>
                      <a:endParaRPr kumimoji="0" lang="es-MX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Mtro. Gerardo Alberto Moreno Rodríguez</a:t>
                      </a:r>
                      <a:endParaRPr kumimoji="0" lang="es-MX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Director Ejecutivo de Prerrogativas y Partidos Políticos</a:t>
                      </a:r>
                      <a:endParaRPr kumimoji="0" lang="es-MX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39034277"/>
                  </a:ext>
                </a:extLst>
              </a:tr>
              <a:tr h="403708"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IX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IX. Los montos de financiamiento público por actividades ordinarias, de campaña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Mensual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Mtro. Gerardo Alberto Moreno Rodríguez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Director Ejecutivo de Prerrogativas y Partidos Políticos</a:t>
                      </a:r>
                      <a:endParaRPr kumimoji="0" lang="es-MX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184515"/>
                  </a:ext>
                </a:extLst>
              </a:tr>
              <a:tr h="403708"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Los cómputos totales de las elecciones y procesos de participación ciudadana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Mensual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0" dirty="0">
                          <a:solidFill>
                            <a:schemeClr val="tx1"/>
                          </a:solidFill>
                        </a:rPr>
                        <a:t>Mtro. Gerardo Blanco Guerra</a:t>
                      </a:r>
                      <a:endParaRPr kumimoji="0" lang="es-MX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  <a:p>
                      <a:pPr algn="ctr"/>
                      <a:r>
                        <a:rPr lang="es-MX" sz="1400" b="0" dirty="0">
                          <a:solidFill>
                            <a:schemeClr val="tx1"/>
                          </a:solidFill>
                        </a:rPr>
                        <a:t>Secretario Ejecutivo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7349577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XI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Las auditorías concluidas a los partidos políticos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Mensual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Mtro. Gerardo Alberto Moreno Rodríguez</a:t>
                      </a:r>
                      <a:endParaRPr kumimoji="0" lang="es-MX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Director Ejecutivo de Prerrogativas y Partidos Políticos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Unidad Técnica de Fiscalización</a:t>
                      </a:r>
                      <a:endParaRPr kumimoji="0" lang="es-MX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1022586"/>
                  </a:ext>
                </a:extLst>
              </a:tr>
              <a:tr h="460203"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XII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Los informes sobre sus demás actividades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Mensual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b="0" dirty="0">
                          <a:solidFill>
                            <a:schemeClr val="tx1"/>
                          </a:solidFill>
                        </a:rPr>
                        <a:t>Licda. Erika Georgina Oyervides González</a:t>
                      </a:r>
                      <a:br>
                        <a:rPr lang="es-MX" sz="1400" b="0" dirty="0">
                          <a:solidFill>
                            <a:schemeClr val="tx1"/>
                          </a:solidFill>
                        </a:rPr>
                      </a:br>
                      <a:r>
                        <a:rPr lang="es-MX" sz="1400" b="0" dirty="0">
                          <a:solidFill>
                            <a:schemeClr val="tx1"/>
                          </a:solidFill>
                        </a:rPr>
                        <a:t>Titular de la Unidad Técnica de Transparencia y Acceso a la Información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56616394"/>
                  </a:ext>
                </a:extLst>
              </a:tr>
            </a:tbl>
          </a:graphicData>
        </a:graphic>
      </p:graphicFrame>
      <p:sp>
        <p:nvSpPr>
          <p:cNvPr id="4" name="CuadroTexto 3">
            <a:extLst>
              <a:ext uri="{FF2B5EF4-FFF2-40B4-BE49-F238E27FC236}">
                <a16:creationId xmlns:a16="http://schemas.microsoft.com/office/drawing/2014/main" id="{4066E8FB-0BC2-49BB-9783-53CB11D18165}"/>
              </a:ext>
            </a:extLst>
          </p:cNvPr>
          <p:cNvSpPr txBox="1"/>
          <p:nvPr/>
        </p:nvSpPr>
        <p:spPr>
          <a:xfrm>
            <a:off x="290945" y="318392"/>
            <a:ext cx="38931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600" b="1" dirty="0">
                <a:solidFill>
                  <a:srgbClr val="732282"/>
                </a:solidFill>
              </a:rPr>
              <a:t>Calendario IPO</a:t>
            </a:r>
          </a:p>
        </p:txBody>
      </p:sp>
    </p:spTree>
    <p:extLst>
      <p:ext uri="{BB962C8B-B14F-4D97-AF65-F5344CB8AC3E}">
        <p14:creationId xmlns:p14="http://schemas.microsoft.com/office/powerpoint/2010/main" val="24621857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99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n 10">
            <a:extLst>
              <a:ext uri="{FF2B5EF4-FFF2-40B4-BE49-F238E27FC236}">
                <a16:creationId xmlns:a16="http://schemas.microsoft.com/office/drawing/2014/main" id="{0A3A0EC4-698D-41EA-8EE4-C0068105517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9825" y="233982"/>
            <a:ext cx="1924050" cy="662700"/>
          </a:xfrm>
          <a:prstGeom prst="rect">
            <a:avLst/>
          </a:prstGeom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DA195073-6C97-49D7-8BF1-61C3F8706887}"/>
              </a:ext>
            </a:extLst>
          </p:cNvPr>
          <p:cNvSpPr txBox="1"/>
          <p:nvPr/>
        </p:nvSpPr>
        <p:spPr>
          <a:xfrm>
            <a:off x="4245985" y="164503"/>
            <a:ext cx="572192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/>
              <a:t>Fecha de actualización: </a:t>
            </a:r>
            <a:r>
              <a:rPr lang="es-MX" sz="1400" b="1" dirty="0">
                <a:solidFill>
                  <a:srgbClr val="732282"/>
                </a:solidFill>
              </a:rPr>
              <a:t>31 de marzo de 2024</a:t>
            </a:r>
          </a:p>
          <a:p>
            <a:r>
              <a:rPr lang="es-MX" sz="1400" dirty="0"/>
              <a:t>Servidor público responsable de generar la información:</a:t>
            </a:r>
          </a:p>
          <a:p>
            <a:r>
              <a:rPr lang="es-MX" sz="1400" b="1" dirty="0">
                <a:solidFill>
                  <a:schemeClr val="bg2">
                    <a:lumMod val="50000"/>
                  </a:schemeClr>
                </a:solidFill>
              </a:rPr>
              <a:t>Licda. Erika Georgina Oyervides González</a:t>
            </a:r>
          </a:p>
          <a:p>
            <a:r>
              <a:rPr lang="es-MX" sz="1400" b="1" dirty="0">
                <a:solidFill>
                  <a:srgbClr val="6D6E71"/>
                </a:solidFill>
              </a:rPr>
              <a:t>Titular de la Unidad Técnica de Transparencia y Acceso a la Información. </a:t>
            </a:r>
            <a:endParaRPr lang="es-MX" sz="1400" dirty="0"/>
          </a:p>
        </p:txBody>
      </p:sp>
      <p:graphicFrame>
        <p:nvGraphicFramePr>
          <p:cNvPr id="8" name="Tabla 7">
            <a:extLst>
              <a:ext uri="{FF2B5EF4-FFF2-40B4-BE49-F238E27FC236}">
                <a16:creationId xmlns:a16="http://schemas.microsoft.com/office/drawing/2014/main" id="{4222CF19-14A0-47EE-9ED0-A804043883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1808949"/>
              </p:ext>
            </p:extLst>
          </p:nvPr>
        </p:nvGraphicFramePr>
        <p:xfrm>
          <a:off x="290945" y="1118610"/>
          <a:ext cx="11355442" cy="5183720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811505">
                  <a:extLst>
                    <a:ext uri="{9D8B030D-6E8A-4147-A177-3AD203B41FA5}">
                      <a16:colId xmlns:a16="http://schemas.microsoft.com/office/drawing/2014/main" val="1977563373"/>
                    </a:ext>
                  </a:extLst>
                </a:gridCol>
                <a:gridCol w="825497">
                  <a:extLst>
                    <a:ext uri="{9D8B030D-6E8A-4147-A177-3AD203B41FA5}">
                      <a16:colId xmlns:a16="http://schemas.microsoft.com/office/drawing/2014/main" val="3380811448"/>
                    </a:ext>
                  </a:extLst>
                </a:gridCol>
                <a:gridCol w="2364274">
                  <a:extLst>
                    <a:ext uri="{9D8B030D-6E8A-4147-A177-3AD203B41FA5}">
                      <a16:colId xmlns:a16="http://schemas.microsoft.com/office/drawing/2014/main" val="1843179082"/>
                    </a:ext>
                  </a:extLst>
                </a:gridCol>
                <a:gridCol w="2327564">
                  <a:extLst>
                    <a:ext uri="{9D8B030D-6E8A-4147-A177-3AD203B41FA5}">
                      <a16:colId xmlns:a16="http://schemas.microsoft.com/office/drawing/2014/main" val="1091958252"/>
                    </a:ext>
                  </a:extLst>
                </a:gridCol>
                <a:gridCol w="5026602">
                  <a:extLst>
                    <a:ext uri="{9D8B030D-6E8A-4147-A177-3AD203B41FA5}">
                      <a16:colId xmlns:a16="http://schemas.microsoft.com/office/drawing/2014/main" val="1246113428"/>
                    </a:ext>
                  </a:extLst>
                </a:gridCol>
              </a:tblGrid>
              <a:tr h="556767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bg1"/>
                          </a:solidFill>
                          <a:latin typeface="+mn-lt"/>
                        </a:rPr>
                        <a:t>Artículo</a:t>
                      </a:r>
                    </a:p>
                  </a:txBody>
                  <a:tcPr anchor="ctr">
                    <a:solidFill>
                      <a:srgbClr val="A963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>
                          <a:solidFill>
                            <a:schemeClr val="bg1"/>
                          </a:solidFill>
                          <a:latin typeface="+mn-lt"/>
                        </a:rPr>
                        <a:t>Fracción</a:t>
                      </a:r>
                    </a:p>
                  </a:txBody>
                  <a:tcPr anchor="ctr">
                    <a:solidFill>
                      <a:srgbClr val="A963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>
                          <a:solidFill>
                            <a:schemeClr val="bg1"/>
                          </a:solidFill>
                          <a:latin typeface="+mn-lt"/>
                        </a:rPr>
                        <a:t>Obligación</a:t>
                      </a:r>
                    </a:p>
                  </a:txBody>
                  <a:tcPr anchor="ctr">
                    <a:solidFill>
                      <a:srgbClr val="A963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>
                          <a:solidFill>
                            <a:schemeClr val="bg1"/>
                          </a:solidFill>
                          <a:latin typeface="+mn-lt"/>
                        </a:rPr>
                        <a:t>Fecha de actualización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>
                          <a:solidFill>
                            <a:schemeClr val="bg1"/>
                          </a:solidFill>
                          <a:latin typeface="+mn-lt"/>
                        </a:rPr>
                        <a:t> y/o revisión</a:t>
                      </a:r>
                    </a:p>
                  </a:txBody>
                  <a:tcPr anchor="ctr">
                    <a:solidFill>
                      <a:srgbClr val="A963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>
                          <a:solidFill>
                            <a:schemeClr val="bg1"/>
                          </a:solidFill>
                          <a:latin typeface="+mn-lt"/>
                        </a:rPr>
                        <a:t>Servidor Público responsable</a:t>
                      </a:r>
                    </a:p>
                  </a:txBody>
                  <a:tcPr anchor="ctr">
                    <a:solidFill>
                      <a:srgbClr val="A963A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6151141"/>
                  </a:ext>
                </a:extLst>
              </a:tr>
              <a:tr h="556767">
                <a:tc>
                  <a:txBody>
                    <a:bodyPr/>
                    <a:lstStyle/>
                    <a:p>
                      <a:pPr algn="ctr"/>
                      <a:r>
                        <a:rPr lang="es-MX" sz="1400" b="0" dirty="0">
                          <a:latin typeface="+mn-lt"/>
                        </a:rPr>
                        <a:t>18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u="none" strike="noStrike" dirty="0">
                          <a:effectLst/>
                          <a:latin typeface="+mn-lt"/>
                        </a:rPr>
                        <a:t>I</a:t>
                      </a:r>
                      <a:endParaRPr lang="es-MX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u="none" strike="noStrike" dirty="0">
                          <a:effectLst/>
                          <a:latin typeface="+mn-lt"/>
                        </a:rPr>
                        <a:t>Vínculo transparencia</a:t>
                      </a:r>
                      <a:endParaRPr lang="es-MX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latin typeface="+mn-lt"/>
                        </a:rPr>
                        <a:t>Mensual</a:t>
                      </a:r>
                      <a:endParaRPr lang="es-MX" sz="14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b="0" dirty="0">
                          <a:latin typeface="+mn-lt"/>
                        </a:rPr>
                        <a:t>Licda. Erika Georgina Oyervides González, Titular  de la Unidad de Transparencia y Acceso a la Información</a:t>
                      </a:r>
                      <a:endParaRPr kumimoji="0" lang="es-MX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73495770"/>
                  </a:ext>
                </a:extLst>
              </a:tr>
              <a:tr h="556767">
                <a:tc>
                  <a:txBody>
                    <a:bodyPr/>
                    <a:lstStyle/>
                    <a:p>
                      <a:pPr algn="ctr"/>
                      <a:r>
                        <a:rPr lang="es-MX" sz="1400" b="0" dirty="0">
                          <a:latin typeface="+mn-lt"/>
                        </a:rPr>
                        <a:t>18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u="none" strike="noStrike" dirty="0">
                          <a:effectLst/>
                          <a:latin typeface="+mn-lt"/>
                        </a:rPr>
                        <a:t>IV</a:t>
                      </a:r>
                      <a:endParaRPr lang="es-MX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u="none" strike="noStrike" dirty="0">
                          <a:effectLst/>
                          <a:latin typeface="+mn-lt"/>
                        </a:rPr>
                        <a:t>Buzón de quejas</a:t>
                      </a:r>
                      <a:endParaRPr lang="es-MX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+mn-lt"/>
                        </a:rPr>
                        <a:t>Mensual</a:t>
                      </a:r>
                      <a:endParaRPr kumimoji="0" lang="es-MX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b="0" dirty="0">
                          <a:latin typeface="+mn-lt"/>
                        </a:rPr>
                        <a:t>Licda. Erika Georgina Oyervides González, Titular  de la Unidad de Transparencia y Acceso a la Información</a:t>
                      </a:r>
                      <a:endParaRPr kumimoji="0" lang="es-MX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1022586"/>
                  </a:ext>
                </a:extLst>
              </a:tr>
              <a:tr h="556767">
                <a:tc>
                  <a:txBody>
                    <a:bodyPr/>
                    <a:lstStyle/>
                    <a:p>
                      <a:pPr algn="ctr"/>
                      <a:r>
                        <a:rPr lang="es-MX" sz="1400" b="0" dirty="0">
                          <a:latin typeface="+mn-lt"/>
                        </a:rPr>
                        <a:t>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u="none" strike="noStrike" dirty="0">
                          <a:effectLst/>
                          <a:latin typeface="+mn-lt"/>
                        </a:rPr>
                        <a:t>I</a:t>
                      </a:r>
                      <a:endParaRPr lang="es-MX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u="none" strike="noStrike" dirty="0">
                          <a:effectLst/>
                          <a:latin typeface="+mn-lt"/>
                        </a:rPr>
                        <a:t>Calendario de IPO</a:t>
                      </a:r>
                      <a:endParaRPr lang="es-MX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+mn-lt"/>
                        </a:rPr>
                        <a:t>Mensual</a:t>
                      </a:r>
                      <a:endParaRPr kumimoji="0" lang="es-MX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b="0" dirty="0">
                          <a:latin typeface="+mn-lt"/>
                        </a:rPr>
                        <a:t>Licda. Erika Georgina Oyervides González, Titular  de la Unidad de Transparencia y Acceso a la Información</a:t>
                      </a:r>
                      <a:endParaRPr kumimoji="0" lang="es-MX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56616394"/>
                  </a:ext>
                </a:extLst>
              </a:tr>
              <a:tr h="59229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+mn-lt"/>
                        </a:rPr>
                        <a:t>21</a:t>
                      </a:r>
                      <a:endParaRPr kumimoji="0" lang="es-MX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u="none" strike="noStrike" dirty="0">
                          <a:effectLst/>
                          <a:latin typeface="+mn-lt"/>
                        </a:rPr>
                        <a:t>I</a:t>
                      </a:r>
                      <a:endParaRPr lang="es-MX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u="none" strike="noStrike" dirty="0">
                          <a:effectLst/>
                          <a:latin typeface="+mn-lt"/>
                        </a:rPr>
                        <a:t>Estructura orgánica, facultades y responsabilidades</a:t>
                      </a:r>
                      <a:endParaRPr lang="es-MX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+mn-lt"/>
                        </a:rPr>
                        <a:t>Cada que se genere un cambio</a:t>
                      </a:r>
                      <a:endParaRPr kumimoji="0" lang="es-MX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0" dirty="0">
                          <a:latin typeface="+mn-lt"/>
                        </a:rPr>
                        <a:t>C.P. Aída Leticia de la </a:t>
                      </a:r>
                      <a:r>
                        <a:rPr lang="pt-BR" sz="1400" b="0" dirty="0" err="1">
                          <a:latin typeface="+mn-lt"/>
                        </a:rPr>
                        <a:t>Garza</a:t>
                      </a:r>
                      <a:r>
                        <a:rPr lang="pt-BR" sz="1400" b="0" dirty="0">
                          <a:latin typeface="+mn-lt"/>
                        </a:rPr>
                        <a:t> Muñoz</a:t>
                      </a:r>
                      <a:endParaRPr lang="es-MX" sz="1400" b="0" dirty="0">
                        <a:latin typeface="+mn-lt"/>
                      </a:endParaRPr>
                    </a:p>
                    <a:p>
                      <a:pPr algn="ctr"/>
                      <a:r>
                        <a:rPr lang="es-MX" sz="1400" b="0" dirty="0">
                          <a:latin typeface="+mn-lt"/>
                        </a:rPr>
                        <a:t>Directora Ejecutiva de Administración</a:t>
                      </a:r>
                      <a:endParaRPr lang="es-MX" sz="14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18069893"/>
                  </a:ext>
                </a:extLst>
              </a:tr>
              <a:tr h="69406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+mn-lt"/>
                        </a:rPr>
                        <a:t>21</a:t>
                      </a:r>
                      <a:endParaRPr kumimoji="0" lang="es-MX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u="none" strike="noStrike" dirty="0">
                          <a:effectLst/>
                          <a:latin typeface="+mn-lt"/>
                        </a:rPr>
                        <a:t>II</a:t>
                      </a:r>
                      <a:endParaRPr lang="es-MX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u="none" strike="noStrike" dirty="0">
                          <a:effectLst/>
                          <a:latin typeface="+mn-lt"/>
                        </a:rPr>
                        <a:t>Marco normativo aplicable</a:t>
                      </a:r>
                      <a:endParaRPr lang="es-MX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+mn-lt"/>
                        </a:rPr>
                        <a:t>Cada que se genere un cambio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b="0" dirty="0">
                          <a:latin typeface="+mn-lt"/>
                        </a:rPr>
                        <a:t>Lic. Laura</a:t>
                      </a:r>
                      <a:r>
                        <a:rPr lang="es-MX" sz="1400" b="0" baseline="0" dirty="0">
                          <a:latin typeface="+mn-lt"/>
                        </a:rPr>
                        <a:t> Patricia Ramírez Vázquez</a:t>
                      </a:r>
                      <a:endParaRPr lang="es-MX" sz="1400" b="0" dirty="0">
                        <a:latin typeface="+mn-lt"/>
                      </a:endParaRPr>
                    </a:p>
                    <a:p>
                      <a:pPr algn="ctr"/>
                      <a:r>
                        <a:rPr lang="es-MX" sz="1400" b="0" dirty="0">
                          <a:latin typeface="+mn-lt"/>
                        </a:rPr>
                        <a:t>Directora Ejecutiva de Asuntos Jurídicos</a:t>
                      </a:r>
                      <a:endParaRPr lang="es-MX" sz="14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70509400"/>
                  </a:ext>
                </a:extLst>
              </a:tr>
              <a:tr h="55676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+mn-lt"/>
                        </a:rPr>
                        <a:t>21</a:t>
                      </a:r>
                      <a:endParaRPr kumimoji="0" lang="es-MX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u="none" strike="noStrike" dirty="0">
                          <a:effectLst/>
                          <a:latin typeface="+mn-lt"/>
                        </a:rPr>
                        <a:t>III</a:t>
                      </a:r>
                      <a:endParaRPr lang="es-MX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u="none" strike="noStrike" dirty="0">
                          <a:effectLst/>
                          <a:latin typeface="+mn-lt"/>
                        </a:rPr>
                        <a:t>Directorio de Servidores Públicos</a:t>
                      </a:r>
                      <a:endParaRPr lang="es-MX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+mn-lt"/>
                        </a:rPr>
                        <a:t>Mensual/Cuando se genere algún cambio</a:t>
                      </a:r>
                      <a:endParaRPr kumimoji="0" lang="es-MX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0" dirty="0">
                          <a:latin typeface="+mn-lt"/>
                        </a:rPr>
                        <a:t>C.P. Aída Leticia de la </a:t>
                      </a:r>
                      <a:r>
                        <a:rPr lang="pt-BR" sz="1400" b="0" dirty="0" err="1">
                          <a:latin typeface="+mn-lt"/>
                        </a:rPr>
                        <a:t>Garza</a:t>
                      </a:r>
                      <a:r>
                        <a:rPr lang="pt-BR" sz="1400" b="0" dirty="0">
                          <a:latin typeface="+mn-lt"/>
                        </a:rPr>
                        <a:t> Muñoz</a:t>
                      </a:r>
                      <a:endParaRPr lang="es-MX" sz="1400" b="0" dirty="0">
                        <a:latin typeface="+mn-lt"/>
                      </a:endParaRPr>
                    </a:p>
                    <a:p>
                      <a:pPr algn="ctr"/>
                      <a:r>
                        <a:rPr lang="es-MX" sz="1400" b="0" dirty="0">
                          <a:latin typeface="+mn-lt"/>
                        </a:rPr>
                        <a:t>Directora Ejecutiva de Administración</a:t>
                      </a:r>
                      <a:endParaRPr lang="es-MX" sz="14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04336846"/>
                  </a:ext>
                </a:extLst>
              </a:tr>
              <a:tr h="55676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+mn-lt"/>
                        </a:rPr>
                        <a:t>21</a:t>
                      </a:r>
                      <a:endParaRPr kumimoji="0" lang="es-MX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u="none" strike="noStrike" dirty="0">
                          <a:effectLst/>
                          <a:latin typeface="+mn-lt"/>
                        </a:rPr>
                        <a:t>IV</a:t>
                      </a:r>
                      <a:endParaRPr lang="es-MX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u="none" strike="noStrike" dirty="0">
                          <a:effectLst/>
                          <a:latin typeface="+mn-lt"/>
                        </a:rPr>
                        <a:t>Nombramientos, comisiones y licencias</a:t>
                      </a:r>
                      <a:endParaRPr lang="es-MX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+mn-lt"/>
                        </a:rPr>
                        <a:t>Mensual/ Cuando se genere algún cambio</a:t>
                      </a:r>
                      <a:endParaRPr kumimoji="0" lang="es-MX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0" dirty="0">
                          <a:latin typeface="+mn-lt"/>
                        </a:rPr>
                        <a:t>C.P. Aída Leticia de la </a:t>
                      </a:r>
                      <a:r>
                        <a:rPr lang="pt-BR" sz="1400" b="0" dirty="0" err="1">
                          <a:latin typeface="+mn-lt"/>
                        </a:rPr>
                        <a:t>Garza</a:t>
                      </a:r>
                      <a:r>
                        <a:rPr lang="pt-BR" sz="1400" b="0" dirty="0">
                          <a:latin typeface="+mn-lt"/>
                        </a:rPr>
                        <a:t> Muñoz</a:t>
                      </a:r>
                      <a:endParaRPr lang="es-MX" sz="1400" b="0" dirty="0">
                        <a:latin typeface="+mn-lt"/>
                      </a:endParaRPr>
                    </a:p>
                    <a:p>
                      <a:pPr algn="ctr"/>
                      <a:r>
                        <a:rPr lang="es-MX" sz="1400" b="0" dirty="0">
                          <a:latin typeface="+mn-lt"/>
                        </a:rPr>
                        <a:t>Directora Ejecutiva de Administración</a:t>
                      </a:r>
                      <a:endParaRPr lang="es-MX" sz="14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84636628"/>
                  </a:ext>
                </a:extLst>
              </a:tr>
              <a:tr h="55676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+mn-lt"/>
                        </a:rPr>
                        <a:t>21</a:t>
                      </a:r>
                      <a:endParaRPr kumimoji="0" lang="es-MX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u="none" strike="noStrike" dirty="0">
                          <a:effectLst/>
                          <a:latin typeface="+mn-lt"/>
                        </a:rPr>
                        <a:t>V</a:t>
                      </a:r>
                      <a:endParaRPr lang="es-MX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u="none" strike="noStrike" dirty="0">
                          <a:effectLst/>
                          <a:latin typeface="+mn-lt"/>
                        </a:rPr>
                        <a:t>Remuneración mensual por puesto</a:t>
                      </a:r>
                      <a:endParaRPr lang="es-MX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+mn-lt"/>
                        </a:rPr>
                        <a:t>Mensual</a:t>
                      </a:r>
                      <a:endParaRPr kumimoji="0" lang="es-MX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0" dirty="0">
                          <a:latin typeface="+mn-lt"/>
                        </a:rPr>
                        <a:t>C.P. Aída Leticia de la </a:t>
                      </a:r>
                      <a:r>
                        <a:rPr lang="pt-BR" sz="1400" b="0" dirty="0" err="1">
                          <a:latin typeface="+mn-lt"/>
                        </a:rPr>
                        <a:t>Garza</a:t>
                      </a:r>
                      <a:r>
                        <a:rPr lang="pt-BR" sz="1400" b="0" dirty="0">
                          <a:latin typeface="+mn-lt"/>
                        </a:rPr>
                        <a:t> Muñoz</a:t>
                      </a:r>
                      <a:endParaRPr lang="es-MX" sz="1400" b="0" dirty="0">
                        <a:latin typeface="+mn-lt"/>
                      </a:endParaRPr>
                    </a:p>
                    <a:p>
                      <a:pPr algn="ctr"/>
                      <a:r>
                        <a:rPr lang="es-MX" sz="1400" b="0" dirty="0">
                          <a:latin typeface="+mn-lt"/>
                        </a:rPr>
                        <a:t>Directora Ejecutiva de Administración</a:t>
                      </a:r>
                      <a:endParaRPr lang="es-MX" sz="14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92501298"/>
                  </a:ext>
                </a:extLst>
              </a:tr>
            </a:tbl>
          </a:graphicData>
        </a:graphic>
      </p:graphicFrame>
      <p:sp>
        <p:nvSpPr>
          <p:cNvPr id="4" name="CuadroTexto 3">
            <a:extLst>
              <a:ext uri="{FF2B5EF4-FFF2-40B4-BE49-F238E27FC236}">
                <a16:creationId xmlns:a16="http://schemas.microsoft.com/office/drawing/2014/main" id="{4066E8FB-0BC2-49BB-9783-53CB11D18165}"/>
              </a:ext>
            </a:extLst>
          </p:cNvPr>
          <p:cNvSpPr txBox="1"/>
          <p:nvPr/>
        </p:nvSpPr>
        <p:spPr>
          <a:xfrm>
            <a:off x="290945" y="318392"/>
            <a:ext cx="38931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600" b="1" dirty="0">
                <a:solidFill>
                  <a:srgbClr val="732282"/>
                </a:solidFill>
              </a:rPr>
              <a:t>Calendario IPO</a:t>
            </a:r>
          </a:p>
        </p:txBody>
      </p:sp>
    </p:spTree>
    <p:extLst>
      <p:ext uri="{BB962C8B-B14F-4D97-AF65-F5344CB8AC3E}">
        <p14:creationId xmlns:p14="http://schemas.microsoft.com/office/powerpoint/2010/main" val="42541467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n 10">
            <a:extLst>
              <a:ext uri="{FF2B5EF4-FFF2-40B4-BE49-F238E27FC236}">
                <a16:creationId xmlns:a16="http://schemas.microsoft.com/office/drawing/2014/main" id="{0A3A0EC4-698D-41EA-8EE4-C0068105517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9825" y="233982"/>
            <a:ext cx="1924050" cy="662700"/>
          </a:xfrm>
          <a:prstGeom prst="rect">
            <a:avLst/>
          </a:prstGeom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DA195073-6C97-49D7-8BF1-61C3F8706887}"/>
              </a:ext>
            </a:extLst>
          </p:cNvPr>
          <p:cNvSpPr txBox="1"/>
          <p:nvPr/>
        </p:nvSpPr>
        <p:spPr>
          <a:xfrm>
            <a:off x="4360907" y="34549"/>
            <a:ext cx="572192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/>
              <a:t>Fecha de actualización: </a:t>
            </a:r>
            <a:r>
              <a:rPr lang="es-MX" sz="1400" b="1" dirty="0">
                <a:solidFill>
                  <a:srgbClr val="732282"/>
                </a:solidFill>
              </a:rPr>
              <a:t>31 de marzo de 2024</a:t>
            </a:r>
          </a:p>
          <a:p>
            <a:r>
              <a:rPr lang="es-MX" sz="1400" dirty="0"/>
              <a:t>Servidor público responsable de generar la información:</a:t>
            </a:r>
          </a:p>
          <a:p>
            <a:r>
              <a:rPr lang="es-MX" sz="1400" b="1" dirty="0">
                <a:solidFill>
                  <a:schemeClr val="bg1">
                    <a:lumMod val="50000"/>
                  </a:schemeClr>
                </a:solidFill>
              </a:rPr>
              <a:t>Licda. Erika Georgina Oyervides González</a:t>
            </a:r>
          </a:p>
          <a:p>
            <a:r>
              <a:rPr lang="es-MX" sz="1400" b="1" dirty="0">
                <a:solidFill>
                  <a:srgbClr val="6D6E71"/>
                </a:solidFill>
              </a:rPr>
              <a:t>Titular de la Unidad Técnica de Transparencia y Acceso a la Información. </a:t>
            </a:r>
          </a:p>
        </p:txBody>
      </p:sp>
      <p:graphicFrame>
        <p:nvGraphicFramePr>
          <p:cNvPr id="8" name="Tabla 7">
            <a:extLst>
              <a:ext uri="{FF2B5EF4-FFF2-40B4-BE49-F238E27FC236}">
                <a16:creationId xmlns:a16="http://schemas.microsoft.com/office/drawing/2014/main" id="{4222CF19-14A0-47EE-9ED0-A804043883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9741271"/>
              </p:ext>
            </p:extLst>
          </p:nvPr>
        </p:nvGraphicFramePr>
        <p:xfrm>
          <a:off x="418279" y="988656"/>
          <a:ext cx="11535596" cy="5834796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824380">
                  <a:extLst>
                    <a:ext uri="{9D8B030D-6E8A-4147-A177-3AD203B41FA5}">
                      <a16:colId xmlns:a16="http://schemas.microsoft.com/office/drawing/2014/main" val="1977563373"/>
                    </a:ext>
                  </a:extLst>
                </a:gridCol>
                <a:gridCol w="838594">
                  <a:extLst>
                    <a:ext uri="{9D8B030D-6E8A-4147-A177-3AD203B41FA5}">
                      <a16:colId xmlns:a16="http://schemas.microsoft.com/office/drawing/2014/main" val="3380811448"/>
                    </a:ext>
                  </a:extLst>
                </a:gridCol>
                <a:gridCol w="2556563">
                  <a:extLst>
                    <a:ext uri="{9D8B030D-6E8A-4147-A177-3AD203B41FA5}">
                      <a16:colId xmlns:a16="http://schemas.microsoft.com/office/drawing/2014/main" val="1843179082"/>
                    </a:ext>
                  </a:extLst>
                </a:gridCol>
                <a:gridCol w="2542668">
                  <a:extLst>
                    <a:ext uri="{9D8B030D-6E8A-4147-A177-3AD203B41FA5}">
                      <a16:colId xmlns:a16="http://schemas.microsoft.com/office/drawing/2014/main" val="1091958252"/>
                    </a:ext>
                  </a:extLst>
                </a:gridCol>
                <a:gridCol w="4773391">
                  <a:extLst>
                    <a:ext uri="{9D8B030D-6E8A-4147-A177-3AD203B41FA5}">
                      <a16:colId xmlns:a16="http://schemas.microsoft.com/office/drawing/2014/main" val="1246113428"/>
                    </a:ext>
                  </a:extLst>
                </a:gridCol>
              </a:tblGrid>
              <a:tr h="521458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bg1"/>
                          </a:solidFill>
                        </a:rPr>
                        <a:t>Artículo</a:t>
                      </a:r>
                      <a:endParaRPr lang="es-MX" sz="1400" dirty="0">
                        <a:solidFill>
                          <a:schemeClr val="bg1"/>
                        </a:solidFill>
                        <a:latin typeface="Gotham Bold" panose="02000803030000020004"/>
                      </a:endParaRPr>
                    </a:p>
                  </a:txBody>
                  <a:tcPr anchor="ctr">
                    <a:solidFill>
                      <a:srgbClr val="A963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>
                          <a:solidFill>
                            <a:schemeClr val="bg1"/>
                          </a:solidFill>
                        </a:rPr>
                        <a:t>Fracción</a:t>
                      </a:r>
                      <a:endParaRPr lang="es-MX" sz="1400" dirty="0">
                        <a:solidFill>
                          <a:schemeClr val="bg1"/>
                        </a:solidFill>
                        <a:latin typeface="Gotham Bold" panose="02000803030000020004"/>
                      </a:endParaRPr>
                    </a:p>
                  </a:txBody>
                  <a:tcPr anchor="ctr">
                    <a:solidFill>
                      <a:srgbClr val="A963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>
                          <a:solidFill>
                            <a:schemeClr val="bg1"/>
                          </a:solidFill>
                        </a:rPr>
                        <a:t>Obligación</a:t>
                      </a:r>
                      <a:endParaRPr lang="es-MX" sz="1400" dirty="0">
                        <a:solidFill>
                          <a:schemeClr val="bg1"/>
                        </a:solidFill>
                        <a:latin typeface="Gotham Bold" panose="02000803030000020004"/>
                      </a:endParaRPr>
                    </a:p>
                  </a:txBody>
                  <a:tcPr anchor="ctr">
                    <a:solidFill>
                      <a:srgbClr val="A963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>
                          <a:solidFill>
                            <a:schemeClr val="bg1"/>
                          </a:solidFill>
                        </a:rPr>
                        <a:t>Fecha de actualización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>
                          <a:solidFill>
                            <a:schemeClr val="bg1"/>
                          </a:solidFill>
                        </a:rPr>
                        <a:t> y/o revisión</a:t>
                      </a:r>
                      <a:endParaRPr lang="es-MX" sz="1400" dirty="0">
                        <a:solidFill>
                          <a:schemeClr val="bg1"/>
                        </a:solidFill>
                        <a:latin typeface="Gotham Bold" panose="02000803030000020004"/>
                      </a:endParaRPr>
                    </a:p>
                  </a:txBody>
                  <a:tcPr anchor="ctr">
                    <a:solidFill>
                      <a:srgbClr val="A963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>
                          <a:solidFill>
                            <a:schemeClr val="bg1"/>
                          </a:solidFill>
                        </a:rPr>
                        <a:t>Servidor Público responsable</a:t>
                      </a:r>
                      <a:endParaRPr lang="es-MX" sz="1400" dirty="0">
                        <a:solidFill>
                          <a:schemeClr val="bg1"/>
                        </a:solidFill>
                        <a:latin typeface="Gotham Bold" panose="02000803030000020004"/>
                      </a:endParaRPr>
                    </a:p>
                  </a:txBody>
                  <a:tcPr anchor="ctr">
                    <a:solidFill>
                      <a:srgbClr val="A963A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6151141"/>
                  </a:ext>
                </a:extLst>
              </a:tr>
              <a:tr h="52145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VI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Versión pública de la declaración patrimonial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Anual/ Cuando se genere algún cambio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b="0" dirty="0">
                          <a:solidFill>
                            <a:schemeClr val="tx1"/>
                          </a:solidFill>
                        </a:rPr>
                        <a:t>Licda. María Teresa Nares Cisneros </a:t>
                      </a:r>
                    </a:p>
                    <a:p>
                      <a:pPr algn="ctr"/>
                      <a:r>
                        <a:rPr lang="es-MX" sz="1400" b="0" dirty="0">
                          <a:solidFill>
                            <a:schemeClr val="tx1"/>
                          </a:solidFill>
                        </a:rPr>
                        <a:t>Contralora Interna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73495770"/>
                  </a:ext>
                </a:extLst>
              </a:tr>
              <a:tr h="73617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VII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Importe por concepto de viáticos y gastos de representación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Mensual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0" dirty="0">
                          <a:latin typeface="+mn-lt"/>
                        </a:rPr>
                        <a:t>C.P. Aída Leticia de la </a:t>
                      </a:r>
                      <a:r>
                        <a:rPr lang="pt-BR" sz="1400" b="0" dirty="0" err="1">
                          <a:latin typeface="+mn-lt"/>
                        </a:rPr>
                        <a:t>Garza</a:t>
                      </a:r>
                      <a:r>
                        <a:rPr lang="pt-BR" sz="1400" b="0" dirty="0">
                          <a:latin typeface="+mn-lt"/>
                        </a:rPr>
                        <a:t> Muñoz</a:t>
                      </a:r>
                      <a:endParaRPr lang="es-MX" sz="1400" b="0" dirty="0">
                        <a:latin typeface="+mn-lt"/>
                      </a:endParaRPr>
                    </a:p>
                    <a:p>
                      <a:pPr algn="ctr"/>
                      <a:r>
                        <a:rPr lang="es-MX" sz="1400" b="0" dirty="0">
                          <a:latin typeface="+mn-lt"/>
                        </a:rPr>
                        <a:t>Directora Ejecutiva de Administración</a:t>
                      </a:r>
                      <a:endParaRPr lang="es-MX" sz="14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1022586"/>
                  </a:ext>
                </a:extLst>
              </a:tr>
              <a:tr h="73617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VIII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Perfil de puestos y el currículum de todos los servidores públicos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Cada que se genere un cambio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0" dirty="0">
                          <a:latin typeface="+mn-lt"/>
                        </a:rPr>
                        <a:t>C.P. Aída Leticia de la </a:t>
                      </a:r>
                      <a:r>
                        <a:rPr lang="pt-BR" sz="1400" b="0" dirty="0" err="1">
                          <a:latin typeface="+mn-lt"/>
                        </a:rPr>
                        <a:t>Garza</a:t>
                      </a:r>
                      <a:r>
                        <a:rPr lang="pt-BR" sz="1400" b="0" dirty="0">
                          <a:latin typeface="+mn-lt"/>
                        </a:rPr>
                        <a:t> Muñoz</a:t>
                      </a:r>
                      <a:endParaRPr lang="es-MX" sz="1400" b="0" dirty="0">
                        <a:latin typeface="+mn-lt"/>
                      </a:endParaRPr>
                    </a:p>
                    <a:p>
                      <a:pPr algn="ctr"/>
                      <a:r>
                        <a:rPr lang="es-MX" sz="1400" b="0" dirty="0">
                          <a:latin typeface="+mn-lt"/>
                        </a:rPr>
                        <a:t>Directora Ejecutiva de Administración</a:t>
                      </a:r>
                      <a:endParaRPr lang="es-MX" sz="14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56616394"/>
                  </a:ext>
                </a:extLst>
              </a:tr>
              <a:tr h="52145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IX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Convenios de colaboración que los sujetos obligados celebren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Mensual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b="0" dirty="0">
                          <a:solidFill>
                            <a:schemeClr val="tx1"/>
                          </a:solidFill>
                        </a:rPr>
                        <a:t>Mtro. Gerardo Blanco Guerra</a:t>
                      </a:r>
                    </a:p>
                    <a:p>
                      <a:pPr algn="ctr"/>
                      <a:r>
                        <a:rPr lang="es-MX" sz="1400" b="0" dirty="0">
                          <a:solidFill>
                            <a:schemeClr val="tx1"/>
                          </a:solidFill>
                        </a:rPr>
                        <a:t>Secretario Ejecutivo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18069893"/>
                  </a:ext>
                </a:extLst>
              </a:tr>
              <a:tr h="73617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Condiciones generales de trabajo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Cada que se genere un cambio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0" dirty="0">
                          <a:latin typeface="+mn-lt"/>
                        </a:rPr>
                        <a:t>C.P. Aída Leticia de la </a:t>
                      </a:r>
                      <a:r>
                        <a:rPr lang="pt-BR" sz="1400" b="0" dirty="0" err="1">
                          <a:latin typeface="+mn-lt"/>
                        </a:rPr>
                        <a:t>Garza</a:t>
                      </a:r>
                      <a:r>
                        <a:rPr lang="pt-BR" sz="1400" b="0" dirty="0">
                          <a:latin typeface="+mn-lt"/>
                        </a:rPr>
                        <a:t> Muñoz</a:t>
                      </a:r>
                      <a:endParaRPr lang="es-MX" sz="1400" b="0" dirty="0">
                        <a:latin typeface="+mn-lt"/>
                      </a:endParaRPr>
                    </a:p>
                    <a:p>
                      <a:pPr algn="ctr"/>
                      <a:r>
                        <a:rPr lang="es-MX" sz="1400" b="0" dirty="0">
                          <a:latin typeface="+mn-lt"/>
                        </a:rPr>
                        <a:t>Directora Ejecutiva de Administración</a:t>
                      </a:r>
                      <a:endParaRPr lang="es-MX" sz="14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70509400"/>
                  </a:ext>
                </a:extLst>
              </a:tr>
              <a:tr h="48654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XI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Planes, programas o proyectos con los indicadores de gestión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Anualmente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b="0" dirty="0">
                          <a:solidFill>
                            <a:schemeClr val="tx1"/>
                          </a:solidFill>
                        </a:rPr>
                        <a:t>Cada área, dirección y unidad técnica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04336846"/>
                  </a:ext>
                </a:extLst>
              </a:tr>
              <a:tr h="105389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XII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Listado con los servicios que ofrece, trámites, tiempos de respuesta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Cada que se genere un cambio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b="0" dirty="0">
                          <a:solidFill>
                            <a:schemeClr val="tx1"/>
                          </a:solidFill>
                        </a:rPr>
                        <a:t>Lic. Rosa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</a:rPr>
                        <a:t>Leija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</a:rPr>
                        <a:t> Hernández/Ing. Jorge Gallegos Valdes/Lic. María de Jesús Saucedo Rodríguez</a:t>
                      </a:r>
                    </a:p>
                    <a:p>
                      <a:pPr algn="ctr"/>
                      <a:r>
                        <a:rPr lang="es-MX" sz="1400" b="0" dirty="0">
                          <a:solidFill>
                            <a:schemeClr val="tx1"/>
                          </a:solidFill>
                        </a:rPr>
                        <a:t>Directora Ejecutiva de Ed. Cívica/Director Ejecutivo de Innovación e Informática/Directora Ejecutiva de Participación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84636628"/>
                  </a:ext>
                </a:extLst>
              </a:tr>
              <a:tr h="52145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XIII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Mecanismo de solicitudes, opiniones, quejas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Cada que se genere un cambio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b="0" dirty="0">
                          <a:latin typeface="+mn-lt"/>
                        </a:rPr>
                        <a:t>Lic. Erika Georgina Oyervides González, Titular  de la Unidad de Transparencia y Acceso a la Información</a:t>
                      </a:r>
                      <a:endParaRPr kumimoji="0" lang="es-MX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92501298"/>
                  </a:ext>
                </a:extLst>
              </a:tr>
            </a:tbl>
          </a:graphicData>
        </a:graphic>
      </p:graphicFrame>
      <p:sp>
        <p:nvSpPr>
          <p:cNvPr id="4" name="CuadroTexto 3">
            <a:extLst>
              <a:ext uri="{FF2B5EF4-FFF2-40B4-BE49-F238E27FC236}">
                <a16:creationId xmlns:a16="http://schemas.microsoft.com/office/drawing/2014/main" id="{4066E8FB-0BC2-49BB-9783-53CB11D18165}"/>
              </a:ext>
            </a:extLst>
          </p:cNvPr>
          <p:cNvSpPr txBox="1"/>
          <p:nvPr/>
        </p:nvSpPr>
        <p:spPr>
          <a:xfrm>
            <a:off x="290945" y="318392"/>
            <a:ext cx="38931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600" b="1" dirty="0">
                <a:solidFill>
                  <a:srgbClr val="732282"/>
                </a:solidFill>
              </a:rPr>
              <a:t>Calendario IPO</a:t>
            </a:r>
          </a:p>
        </p:txBody>
      </p:sp>
    </p:spTree>
    <p:extLst>
      <p:ext uri="{BB962C8B-B14F-4D97-AF65-F5344CB8AC3E}">
        <p14:creationId xmlns:p14="http://schemas.microsoft.com/office/powerpoint/2010/main" val="38971364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n 10">
            <a:extLst>
              <a:ext uri="{FF2B5EF4-FFF2-40B4-BE49-F238E27FC236}">
                <a16:creationId xmlns:a16="http://schemas.microsoft.com/office/drawing/2014/main" id="{0A3A0EC4-698D-41EA-8EE4-C0068105517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9825" y="233982"/>
            <a:ext cx="1924050" cy="662700"/>
          </a:xfrm>
          <a:prstGeom prst="rect">
            <a:avLst/>
          </a:prstGeom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DA195073-6C97-49D7-8BF1-61C3F8706887}"/>
              </a:ext>
            </a:extLst>
          </p:cNvPr>
          <p:cNvSpPr txBox="1"/>
          <p:nvPr/>
        </p:nvSpPr>
        <p:spPr>
          <a:xfrm>
            <a:off x="4184073" y="24208"/>
            <a:ext cx="572192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/>
              <a:t>Fecha de actualización: </a:t>
            </a:r>
            <a:r>
              <a:rPr lang="es-MX" sz="1400" b="1" dirty="0">
                <a:solidFill>
                  <a:srgbClr val="732282"/>
                </a:solidFill>
              </a:rPr>
              <a:t>31 de marzo de 2024</a:t>
            </a:r>
          </a:p>
          <a:p>
            <a:r>
              <a:rPr lang="es-MX" sz="1400" dirty="0"/>
              <a:t>Servidor público responsable de generar la información:</a:t>
            </a:r>
          </a:p>
          <a:p>
            <a:r>
              <a:rPr lang="es-MX" sz="1400" b="1" dirty="0">
                <a:solidFill>
                  <a:schemeClr val="bg2">
                    <a:lumMod val="50000"/>
                  </a:schemeClr>
                </a:solidFill>
              </a:rPr>
              <a:t>Licda. Erika Georgina Oyervides González</a:t>
            </a:r>
          </a:p>
          <a:p>
            <a:r>
              <a:rPr lang="es-MX" sz="1400" b="1" dirty="0">
                <a:solidFill>
                  <a:srgbClr val="6D6E71"/>
                </a:solidFill>
              </a:rPr>
              <a:t>Titular de la Unidad Técnica de Transparencia y Acceso a la Información. </a:t>
            </a:r>
          </a:p>
        </p:txBody>
      </p:sp>
      <p:graphicFrame>
        <p:nvGraphicFramePr>
          <p:cNvPr id="8" name="Tabla 7">
            <a:extLst>
              <a:ext uri="{FF2B5EF4-FFF2-40B4-BE49-F238E27FC236}">
                <a16:creationId xmlns:a16="http://schemas.microsoft.com/office/drawing/2014/main" id="{4222CF19-14A0-47EE-9ED0-A804043883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4083702"/>
              </p:ext>
            </p:extLst>
          </p:nvPr>
        </p:nvGraphicFramePr>
        <p:xfrm>
          <a:off x="290945" y="978315"/>
          <a:ext cx="11355442" cy="5281810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811505">
                  <a:extLst>
                    <a:ext uri="{9D8B030D-6E8A-4147-A177-3AD203B41FA5}">
                      <a16:colId xmlns:a16="http://schemas.microsoft.com/office/drawing/2014/main" val="1977563373"/>
                    </a:ext>
                  </a:extLst>
                </a:gridCol>
                <a:gridCol w="825497">
                  <a:extLst>
                    <a:ext uri="{9D8B030D-6E8A-4147-A177-3AD203B41FA5}">
                      <a16:colId xmlns:a16="http://schemas.microsoft.com/office/drawing/2014/main" val="3380811448"/>
                    </a:ext>
                  </a:extLst>
                </a:gridCol>
                <a:gridCol w="2516637">
                  <a:extLst>
                    <a:ext uri="{9D8B030D-6E8A-4147-A177-3AD203B41FA5}">
                      <a16:colId xmlns:a16="http://schemas.microsoft.com/office/drawing/2014/main" val="1843179082"/>
                    </a:ext>
                  </a:extLst>
                </a:gridCol>
                <a:gridCol w="2502959">
                  <a:extLst>
                    <a:ext uri="{9D8B030D-6E8A-4147-A177-3AD203B41FA5}">
                      <a16:colId xmlns:a16="http://schemas.microsoft.com/office/drawing/2014/main" val="1091958252"/>
                    </a:ext>
                  </a:extLst>
                </a:gridCol>
                <a:gridCol w="4698844">
                  <a:extLst>
                    <a:ext uri="{9D8B030D-6E8A-4147-A177-3AD203B41FA5}">
                      <a16:colId xmlns:a16="http://schemas.microsoft.com/office/drawing/2014/main" val="1246113428"/>
                    </a:ext>
                  </a:extLst>
                </a:gridCol>
              </a:tblGrid>
              <a:tr h="544072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bg1"/>
                          </a:solidFill>
                        </a:rPr>
                        <a:t>Artículo</a:t>
                      </a:r>
                      <a:endParaRPr lang="es-MX" sz="1400" dirty="0">
                        <a:solidFill>
                          <a:schemeClr val="bg1"/>
                        </a:solidFill>
                        <a:latin typeface="Gotham Bold" panose="02000803030000020004"/>
                      </a:endParaRPr>
                    </a:p>
                  </a:txBody>
                  <a:tcPr anchor="ctr">
                    <a:solidFill>
                      <a:srgbClr val="A963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>
                          <a:solidFill>
                            <a:schemeClr val="bg1"/>
                          </a:solidFill>
                        </a:rPr>
                        <a:t>Fracción</a:t>
                      </a:r>
                      <a:endParaRPr lang="es-MX" sz="1400" dirty="0">
                        <a:solidFill>
                          <a:schemeClr val="bg1"/>
                        </a:solidFill>
                        <a:latin typeface="Gotham Bold" panose="02000803030000020004"/>
                      </a:endParaRPr>
                    </a:p>
                  </a:txBody>
                  <a:tcPr anchor="ctr">
                    <a:solidFill>
                      <a:srgbClr val="A963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>
                          <a:solidFill>
                            <a:schemeClr val="bg1"/>
                          </a:solidFill>
                        </a:rPr>
                        <a:t>Obligación</a:t>
                      </a:r>
                      <a:endParaRPr lang="es-MX" sz="1400" dirty="0">
                        <a:solidFill>
                          <a:schemeClr val="bg1"/>
                        </a:solidFill>
                        <a:latin typeface="Gotham Bold" panose="02000803030000020004"/>
                      </a:endParaRPr>
                    </a:p>
                  </a:txBody>
                  <a:tcPr anchor="ctr">
                    <a:solidFill>
                      <a:srgbClr val="A963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>
                          <a:solidFill>
                            <a:schemeClr val="bg1"/>
                          </a:solidFill>
                        </a:rPr>
                        <a:t>Fecha de actualización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>
                          <a:solidFill>
                            <a:schemeClr val="bg1"/>
                          </a:solidFill>
                        </a:rPr>
                        <a:t> y/o revisión</a:t>
                      </a:r>
                      <a:endParaRPr lang="es-MX" sz="1400" dirty="0">
                        <a:solidFill>
                          <a:schemeClr val="bg1"/>
                        </a:solidFill>
                        <a:latin typeface="Gotham Bold" panose="02000803030000020004"/>
                      </a:endParaRPr>
                    </a:p>
                  </a:txBody>
                  <a:tcPr anchor="ctr">
                    <a:solidFill>
                      <a:srgbClr val="A963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>
                          <a:solidFill>
                            <a:schemeClr val="bg1"/>
                          </a:solidFill>
                        </a:rPr>
                        <a:t>Servidor Público responsable</a:t>
                      </a:r>
                      <a:endParaRPr lang="es-MX" sz="1400" dirty="0">
                        <a:solidFill>
                          <a:schemeClr val="bg1"/>
                        </a:solidFill>
                        <a:latin typeface="Gotham Bold" panose="02000803030000020004"/>
                      </a:endParaRPr>
                    </a:p>
                  </a:txBody>
                  <a:tcPr anchor="ctr">
                    <a:solidFill>
                      <a:srgbClr val="A963A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6151141"/>
                  </a:ext>
                </a:extLst>
              </a:tr>
              <a:tr h="54407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XIV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Mecanismos de participación ciudadana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Cada que se genere un cambio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b="0" dirty="0">
                          <a:solidFill>
                            <a:schemeClr val="tx1"/>
                          </a:solidFill>
                        </a:rPr>
                        <a:t>Licda. María de Jesús Saucedo Rodríguez</a:t>
                      </a:r>
                    </a:p>
                    <a:p>
                      <a:pPr algn="ctr"/>
                      <a:r>
                        <a:rPr lang="es-MX" sz="1400" b="0" dirty="0">
                          <a:solidFill>
                            <a:schemeClr val="tx1"/>
                          </a:solidFill>
                        </a:rPr>
                        <a:t>Directora Ejecutiva de Participación Ciudadana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73495770"/>
                  </a:ext>
                </a:extLst>
              </a:tr>
              <a:tr h="54407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XV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Programas de subsidio, estímulos y apoyos que ofrece y requisitos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Anualmente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0" dirty="0">
                          <a:latin typeface="+mn-lt"/>
                        </a:rPr>
                        <a:t>C.P. Aída Leticia de la </a:t>
                      </a:r>
                      <a:r>
                        <a:rPr lang="pt-BR" sz="1400" b="0" dirty="0" err="1">
                          <a:latin typeface="+mn-lt"/>
                        </a:rPr>
                        <a:t>Garza</a:t>
                      </a:r>
                      <a:r>
                        <a:rPr lang="pt-BR" sz="1400" b="0" dirty="0">
                          <a:latin typeface="+mn-lt"/>
                        </a:rPr>
                        <a:t> Muñoz</a:t>
                      </a:r>
                      <a:endParaRPr lang="es-MX" sz="1400" b="0" dirty="0">
                        <a:latin typeface="+mn-lt"/>
                      </a:endParaRPr>
                    </a:p>
                    <a:p>
                      <a:pPr algn="ctr"/>
                      <a:r>
                        <a:rPr lang="es-MX" sz="1400" b="0" dirty="0">
                          <a:latin typeface="+mn-lt"/>
                        </a:rPr>
                        <a:t>Directora Ejecutiva de Administración</a:t>
                      </a:r>
                      <a:endParaRPr lang="es-MX" sz="14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1022586"/>
                  </a:ext>
                </a:extLst>
              </a:tr>
              <a:tr h="56910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XVI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Beneficiarios de programas de subsidios, estímulos y apoyos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Anualmente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0" dirty="0">
                          <a:latin typeface="+mn-lt"/>
                        </a:rPr>
                        <a:t>C.P. Aída Leticia de la </a:t>
                      </a:r>
                      <a:r>
                        <a:rPr lang="pt-BR" sz="1400" b="0" dirty="0" err="1">
                          <a:latin typeface="+mn-lt"/>
                        </a:rPr>
                        <a:t>Garza</a:t>
                      </a:r>
                      <a:r>
                        <a:rPr lang="pt-BR" sz="1400" b="0" dirty="0">
                          <a:latin typeface="+mn-lt"/>
                        </a:rPr>
                        <a:t> Muñoz</a:t>
                      </a:r>
                      <a:endParaRPr lang="es-MX" sz="1400" b="0" dirty="0">
                        <a:latin typeface="+mn-lt"/>
                      </a:endParaRPr>
                    </a:p>
                    <a:p>
                      <a:pPr algn="ctr"/>
                      <a:r>
                        <a:rPr lang="es-MX" sz="1400" b="0" dirty="0">
                          <a:latin typeface="+mn-lt"/>
                        </a:rPr>
                        <a:t>Directora Ejecutiva de Administración</a:t>
                      </a:r>
                      <a:endParaRPr lang="es-MX" sz="14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56616394"/>
                  </a:ext>
                </a:extLst>
              </a:tr>
              <a:tr h="57878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XVII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Padrones de beneficiarios de los programas sociales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Anualmente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0" dirty="0">
                          <a:latin typeface="+mn-lt"/>
                        </a:rPr>
                        <a:t>C.P. Aída Leticia de la </a:t>
                      </a:r>
                      <a:r>
                        <a:rPr lang="pt-BR" sz="1400" b="0" dirty="0" err="1">
                          <a:latin typeface="+mn-lt"/>
                        </a:rPr>
                        <a:t>Garza</a:t>
                      </a:r>
                      <a:r>
                        <a:rPr lang="pt-BR" sz="1400" b="0" dirty="0">
                          <a:latin typeface="+mn-lt"/>
                        </a:rPr>
                        <a:t> Muñoz</a:t>
                      </a:r>
                      <a:endParaRPr lang="es-MX" sz="1400" b="0" dirty="0">
                        <a:latin typeface="+mn-lt"/>
                      </a:endParaRPr>
                    </a:p>
                    <a:p>
                      <a:pPr algn="ctr"/>
                      <a:r>
                        <a:rPr lang="es-MX" sz="1400" b="0" dirty="0">
                          <a:latin typeface="+mn-lt"/>
                        </a:rPr>
                        <a:t>Directora Ejecutiva de Administración</a:t>
                      </a:r>
                      <a:endParaRPr lang="es-MX" sz="14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18069893"/>
                  </a:ext>
                </a:extLst>
              </a:tr>
              <a:tr h="68209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XVIII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Listado de personas físicas o morales a quienes se les entregue</a:t>
                      </a:r>
                      <a:r>
                        <a:rPr lang="es-MX" sz="14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recurso públicos.</a:t>
                      </a:r>
                      <a:endParaRPr lang="es-MX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Mensual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0" dirty="0">
                          <a:latin typeface="+mn-lt"/>
                        </a:rPr>
                        <a:t>C.P. Aída Leticia de la </a:t>
                      </a:r>
                      <a:r>
                        <a:rPr lang="pt-BR" sz="1400" b="0" dirty="0" err="1">
                          <a:latin typeface="+mn-lt"/>
                        </a:rPr>
                        <a:t>Garza</a:t>
                      </a:r>
                      <a:r>
                        <a:rPr lang="pt-BR" sz="1400" b="0" dirty="0">
                          <a:latin typeface="+mn-lt"/>
                        </a:rPr>
                        <a:t> Muñoz</a:t>
                      </a:r>
                      <a:endParaRPr lang="es-MX" sz="1400" b="0" dirty="0">
                        <a:latin typeface="+mn-lt"/>
                      </a:endParaRPr>
                    </a:p>
                    <a:p>
                      <a:pPr algn="ctr"/>
                      <a:r>
                        <a:rPr lang="es-MX" sz="1400" b="0" dirty="0">
                          <a:latin typeface="+mn-lt"/>
                        </a:rPr>
                        <a:t>Directora Ejecutiva de Administración</a:t>
                      </a:r>
                      <a:endParaRPr lang="es-MX" sz="14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70509400"/>
                  </a:ext>
                </a:extLst>
              </a:tr>
              <a:tr h="54407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XIX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Listado de instituciones de beneficencia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Anualmente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0" dirty="0">
                          <a:latin typeface="+mn-lt"/>
                        </a:rPr>
                        <a:t>C.P. Aída Leticia de la </a:t>
                      </a:r>
                      <a:r>
                        <a:rPr lang="pt-BR" sz="1400" b="0" dirty="0" err="1">
                          <a:latin typeface="+mn-lt"/>
                        </a:rPr>
                        <a:t>Garza</a:t>
                      </a:r>
                      <a:r>
                        <a:rPr lang="pt-BR" sz="1400" b="0" dirty="0">
                          <a:latin typeface="+mn-lt"/>
                        </a:rPr>
                        <a:t> Muñoz</a:t>
                      </a:r>
                      <a:endParaRPr lang="es-MX" sz="1400" b="0" dirty="0">
                        <a:latin typeface="+mn-lt"/>
                      </a:endParaRPr>
                    </a:p>
                    <a:p>
                      <a:pPr algn="ctr"/>
                      <a:r>
                        <a:rPr lang="es-MX" sz="1400" b="0" dirty="0">
                          <a:latin typeface="+mn-lt"/>
                        </a:rPr>
                        <a:t>Directora Ejecutiva de Administración</a:t>
                      </a:r>
                      <a:endParaRPr lang="es-MX" sz="14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04336846"/>
                  </a:ext>
                </a:extLst>
              </a:tr>
              <a:tr h="68209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XX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Presupuesto para los últimos 3 ejercicios fiscales, en lo general y por programa.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Cada que se genere un cambio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0" dirty="0">
                          <a:latin typeface="+mn-lt"/>
                        </a:rPr>
                        <a:t>C.P. Aída Leticia de la </a:t>
                      </a:r>
                      <a:r>
                        <a:rPr lang="pt-BR" sz="1400" b="0" dirty="0" err="1">
                          <a:latin typeface="+mn-lt"/>
                        </a:rPr>
                        <a:t>Garza</a:t>
                      </a:r>
                      <a:r>
                        <a:rPr lang="pt-BR" sz="1400" b="0" dirty="0">
                          <a:latin typeface="+mn-lt"/>
                        </a:rPr>
                        <a:t> Muñoz</a:t>
                      </a:r>
                      <a:endParaRPr lang="es-MX" sz="1400" b="0" dirty="0">
                        <a:latin typeface="+mn-lt"/>
                      </a:endParaRPr>
                    </a:p>
                    <a:p>
                      <a:pPr algn="ctr"/>
                      <a:r>
                        <a:rPr lang="es-MX" sz="1400" b="0" dirty="0">
                          <a:latin typeface="+mn-lt"/>
                        </a:rPr>
                        <a:t>Directora Ejecutiva de Administración</a:t>
                      </a:r>
                      <a:endParaRPr lang="es-MX" sz="14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84636628"/>
                  </a:ext>
                </a:extLst>
              </a:tr>
              <a:tr h="59345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XXI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Calendario de sesión o reuniones públicas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Mensual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b="0" dirty="0">
                          <a:solidFill>
                            <a:schemeClr val="tx1"/>
                          </a:solidFill>
                        </a:rPr>
                        <a:t>Mtro. Gerardo Blanco Guerra</a:t>
                      </a:r>
                    </a:p>
                    <a:p>
                      <a:pPr algn="ctr"/>
                      <a:r>
                        <a:rPr lang="es-MX" sz="1400" b="0" dirty="0">
                          <a:solidFill>
                            <a:schemeClr val="tx1"/>
                          </a:solidFill>
                        </a:rPr>
                        <a:t>Secretario Ejecutivo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92501298"/>
                  </a:ext>
                </a:extLst>
              </a:tr>
            </a:tbl>
          </a:graphicData>
        </a:graphic>
      </p:graphicFrame>
      <p:sp>
        <p:nvSpPr>
          <p:cNvPr id="4" name="CuadroTexto 3">
            <a:extLst>
              <a:ext uri="{FF2B5EF4-FFF2-40B4-BE49-F238E27FC236}">
                <a16:creationId xmlns:a16="http://schemas.microsoft.com/office/drawing/2014/main" id="{4066E8FB-0BC2-49BB-9783-53CB11D18165}"/>
              </a:ext>
            </a:extLst>
          </p:cNvPr>
          <p:cNvSpPr txBox="1"/>
          <p:nvPr/>
        </p:nvSpPr>
        <p:spPr>
          <a:xfrm>
            <a:off x="290945" y="318392"/>
            <a:ext cx="38931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600" b="1" dirty="0">
                <a:solidFill>
                  <a:srgbClr val="732282"/>
                </a:solidFill>
              </a:rPr>
              <a:t>Calendario IPO</a:t>
            </a:r>
          </a:p>
        </p:txBody>
      </p:sp>
    </p:spTree>
    <p:extLst>
      <p:ext uri="{BB962C8B-B14F-4D97-AF65-F5344CB8AC3E}">
        <p14:creationId xmlns:p14="http://schemas.microsoft.com/office/powerpoint/2010/main" val="25025006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n 10">
            <a:extLst>
              <a:ext uri="{FF2B5EF4-FFF2-40B4-BE49-F238E27FC236}">
                <a16:creationId xmlns:a16="http://schemas.microsoft.com/office/drawing/2014/main" id="{0A3A0EC4-698D-41EA-8EE4-C0068105517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9825" y="233982"/>
            <a:ext cx="1924050" cy="662700"/>
          </a:xfrm>
          <a:prstGeom prst="rect">
            <a:avLst/>
          </a:prstGeom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DA195073-6C97-49D7-8BF1-61C3F8706887}"/>
              </a:ext>
            </a:extLst>
          </p:cNvPr>
          <p:cNvSpPr txBox="1"/>
          <p:nvPr/>
        </p:nvSpPr>
        <p:spPr>
          <a:xfrm>
            <a:off x="4307898" y="164503"/>
            <a:ext cx="572192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/>
              <a:t>Fecha de actualización: </a:t>
            </a:r>
            <a:r>
              <a:rPr lang="es-MX" sz="1400" b="1" dirty="0">
                <a:solidFill>
                  <a:srgbClr val="732282"/>
                </a:solidFill>
              </a:rPr>
              <a:t>31 de marzo de 2024</a:t>
            </a:r>
          </a:p>
          <a:p>
            <a:r>
              <a:rPr lang="es-MX" sz="1400" dirty="0"/>
              <a:t>Servidor público responsable de generar la información:</a:t>
            </a:r>
          </a:p>
          <a:p>
            <a:r>
              <a:rPr lang="es-MX" sz="1400" b="1" dirty="0">
                <a:solidFill>
                  <a:schemeClr val="bg2">
                    <a:lumMod val="50000"/>
                  </a:schemeClr>
                </a:solidFill>
              </a:rPr>
              <a:t>Licda. Erika Georgina Oyervides González</a:t>
            </a:r>
            <a:endParaRPr lang="es-MX" sz="1400" b="1" dirty="0">
              <a:solidFill>
                <a:srgbClr val="6D6E71"/>
              </a:solidFill>
            </a:endParaRPr>
          </a:p>
          <a:p>
            <a:r>
              <a:rPr lang="es-MX" sz="1400" b="1" dirty="0">
                <a:solidFill>
                  <a:srgbClr val="6D6E71"/>
                </a:solidFill>
              </a:rPr>
              <a:t>Titular de la Unidad Técnica de Transparencia y Acceso a la Información. </a:t>
            </a:r>
          </a:p>
        </p:txBody>
      </p:sp>
      <p:graphicFrame>
        <p:nvGraphicFramePr>
          <p:cNvPr id="8" name="Tabla 7">
            <a:extLst>
              <a:ext uri="{FF2B5EF4-FFF2-40B4-BE49-F238E27FC236}">
                <a16:creationId xmlns:a16="http://schemas.microsoft.com/office/drawing/2014/main" id="{4222CF19-14A0-47EE-9ED0-A804043883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3870028"/>
              </p:ext>
            </p:extLst>
          </p:nvPr>
        </p:nvGraphicFramePr>
        <p:xfrm>
          <a:off x="290945" y="1224393"/>
          <a:ext cx="11355442" cy="4993527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811505">
                  <a:extLst>
                    <a:ext uri="{9D8B030D-6E8A-4147-A177-3AD203B41FA5}">
                      <a16:colId xmlns:a16="http://schemas.microsoft.com/office/drawing/2014/main" val="1977563373"/>
                    </a:ext>
                  </a:extLst>
                </a:gridCol>
                <a:gridCol w="825497">
                  <a:extLst>
                    <a:ext uri="{9D8B030D-6E8A-4147-A177-3AD203B41FA5}">
                      <a16:colId xmlns:a16="http://schemas.microsoft.com/office/drawing/2014/main" val="3380811448"/>
                    </a:ext>
                  </a:extLst>
                </a:gridCol>
                <a:gridCol w="2516637">
                  <a:extLst>
                    <a:ext uri="{9D8B030D-6E8A-4147-A177-3AD203B41FA5}">
                      <a16:colId xmlns:a16="http://schemas.microsoft.com/office/drawing/2014/main" val="1843179082"/>
                    </a:ext>
                  </a:extLst>
                </a:gridCol>
                <a:gridCol w="2025489">
                  <a:extLst>
                    <a:ext uri="{9D8B030D-6E8A-4147-A177-3AD203B41FA5}">
                      <a16:colId xmlns:a16="http://schemas.microsoft.com/office/drawing/2014/main" val="1091958252"/>
                    </a:ext>
                  </a:extLst>
                </a:gridCol>
                <a:gridCol w="5176314">
                  <a:extLst>
                    <a:ext uri="{9D8B030D-6E8A-4147-A177-3AD203B41FA5}">
                      <a16:colId xmlns:a16="http://schemas.microsoft.com/office/drawing/2014/main" val="1246113428"/>
                    </a:ext>
                  </a:extLst>
                </a:gridCol>
              </a:tblGrid>
              <a:tr h="491753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bg1"/>
                          </a:solidFill>
                        </a:rPr>
                        <a:t>Artículo</a:t>
                      </a:r>
                      <a:endParaRPr lang="es-MX" sz="1400" dirty="0">
                        <a:solidFill>
                          <a:schemeClr val="bg1"/>
                        </a:solidFill>
                        <a:latin typeface="Gotham Bold" panose="02000803030000020004"/>
                      </a:endParaRPr>
                    </a:p>
                  </a:txBody>
                  <a:tcPr anchor="ctr">
                    <a:solidFill>
                      <a:srgbClr val="A963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>
                          <a:solidFill>
                            <a:schemeClr val="bg1"/>
                          </a:solidFill>
                        </a:rPr>
                        <a:t>Fracción</a:t>
                      </a:r>
                      <a:endParaRPr lang="es-MX" sz="1400" dirty="0">
                        <a:solidFill>
                          <a:schemeClr val="bg1"/>
                        </a:solidFill>
                        <a:latin typeface="Gotham Bold" panose="02000803030000020004"/>
                      </a:endParaRPr>
                    </a:p>
                  </a:txBody>
                  <a:tcPr anchor="ctr">
                    <a:solidFill>
                      <a:srgbClr val="A963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>
                          <a:solidFill>
                            <a:schemeClr val="bg1"/>
                          </a:solidFill>
                        </a:rPr>
                        <a:t>Obligación</a:t>
                      </a:r>
                      <a:endParaRPr lang="es-MX" sz="1400" dirty="0">
                        <a:solidFill>
                          <a:schemeClr val="bg1"/>
                        </a:solidFill>
                        <a:latin typeface="Gotham Bold" panose="02000803030000020004"/>
                      </a:endParaRPr>
                    </a:p>
                  </a:txBody>
                  <a:tcPr anchor="ctr">
                    <a:solidFill>
                      <a:srgbClr val="A963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>
                          <a:solidFill>
                            <a:schemeClr val="bg1"/>
                          </a:solidFill>
                        </a:rPr>
                        <a:t>Fecha de actualización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>
                          <a:solidFill>
                            <a:schemeClr val="bg1"/>
                          </a:solidFill>
                        </a:rPr>
                        <a:t> y/o revisión</a:t>
                      </a:r>
                      <a:endParaRPr lang="es-MX" sz="1400" dirty="0">
                        <a:solidFill>
                          <a:schemeClr val="bg1"/>
                        </a:solidFill>
                        <a:latin typeface="Gotham Bold" panose="02000803030000020004"/>
                      </a:endParaRPr>
                    </a:p>
                  </a:txBody>
                  <a:tcPr anchor="ctr">
                    <a:solidFill>
                      <a:srgbClr val="A963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>
                          <a:solidFill>
                            <a:schemeClr val="bg1"/>
                          </a:solidFill>
                        </a:rPr>
                        <a:t>Servidor Público responsable</a:t>
                      </a:r>
                      <a:endParaRPr lang="es-MX" sz="1400" dirty="0">
                        <a:solidFill>
                          <a:schemeClr val="bg1"/>
                        </a:solidFill>
                        <a:latin typeface="Gotham Bold" panose="02000803030000020004"/>
                      </a:endParaRPr>
                    </a:p>
                  </a:txBody>
                  <a:tcPr anchor="ctr">
                    <a:solidFill>
                      <a:srgbClr val="A963A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6151141"/>
                  </a:ext>
                </a:extLst>
              </a:tr>
              <a:tr h="40370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XXII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Unidad de transparencia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Anualmente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b="0" dirty="0">
                          <a:latin typeface="+mn-lt"/>
                        </a:rPr>
                        <a:t>Licda. Erika Georgina Oyervides González, Titular  de la Unidad de Transparencia y Acceso a la Información</a:t>
                      </a:r>
                      <a:endParaRPr kumimoji="0" lang="es-MX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73495770"/>
                  </a:ext>
                </a:extLst>
              </a:tr>
              <a:tr h="49054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XXIII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Catálogos documental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Cada que se genere un cambio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eaLnBrk="1" latinLnBrk="0" hangingPunct="1"/>
                      <a:r>
                        <a:rPr lang="es-MX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Licda. Nayeli Guadalupe Sánchez Infante</a:t>
                      </a:r>
                      <a:endParaRPr lang="es-MX" sz="1400" b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algn="ctr" rtl="0" eaLnBrk="1" latinLnBrk="0" hangingPunct="1"/>
                      <a:r>
                        <a:rPr lang="es-MX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Titular de la Unidad Técnica de Archivo y Gestión Documental</a:t>
                      </a:r>
                      <a:endParaRPr lang="es-MX" sz="14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1022586"/>
                  </a:ext>
                </a:extLst>
              </a:tr>
              <a:tr h="54199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XXIV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Solicitudes de acceso a la información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Mensual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b="0" dirty="0">
                          <a:latin typeface="+mn-lt"/>
                        </a:rPr>
                        <a:t>Licda. Erika Georgina Oyervides González, Titular  de la Unidad de Transparencia y Acceso a la Información</a:t>
                      </a:r>
                      <a:endParaRPr kumimoji="0" lang="es-MX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56616394"/>
                  </a:ext>
                </a:extLst>
              </a:tr>
              <a:tr h="55122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XXV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Informes de avances de gestión financiera trimestral y la cuenta pública anual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Trimestral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0" dirty="0">
                          <a:latin typeface="+mn-lt"/>
                        </a:rPr>
                        <a:t>C.P. Aída Leticia de la </a:t>
                      </a:r>
                      <a:r>
                        <a:rPr lang="pt-BR" sz="1400" b="0" dirty="0" err="1">
                          <a:latin typeface="+mn-lt"/>
                        </a:rPr>
                        <a:t>Garza</a:t>
                      </a:r>
                      <a:r>
                        <a:rPr lang="pt-BR" sz="1400" b="0" dirty="0">
                          <a:latin typeface="+mn-lt"/>
                        </a:rPr>
                        <a:t> Muñoz</a:t>
                      </a:r>
                      <a:endParaRPr lang="es-MX" sz="1400" b="0" dirty="0">
                        <a:latin typeface="+mn-lt"/>
                      </a:endParaRPr>
                    </a:p>
                    <a:p>
                      <a:pPr algn="ctr"/>
                      <a:r>
                        <a:rPr lang="es-MX" sz="1400" b="0" dirty="0">
                          <a:latin typeface="+mn-lt"/>
                        </a:rPr>
                        <a:t>Directora Ejecutiva de Administración</a:t>
                      </a:r>
                      <a:endParaRPr lang="es-MX" sz="14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18069893"/>
                  </a:ext>
                </a:extLst>
              </a:tr>
              <a:tr h="64593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XXVI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Deuda pública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Cada que se genere un cambio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0" dirty="0">
                          <a:latin typeface="+mn-lt"/>
                        </a:rPr>
                        <a:t>C.P. Aída Leticia de la </a:t>
                      </a:r>
                      <a:r>
                        <a:rPr lang="pt-BR" sz="1400" b="0" dirty="0" err="1">
                          <a:latin typeface="+mn-lt"/>
                        </a:rPr>
                        <a:t>Garza</a:t>
                      </a:r>
                      <a:r>
                        <a:rPr lang="pt-BR" sz="1400" b="0" dirty="0">
                          <a:latin typeface="+mn-lt"/>
                        </a:rPr>
                        <a:t> Muñoz</a:t>
                      </a:r>
                      <a:endParaRPr lang="es-MX" sz="1400" b="0" dirty="0">
                        <a:latin typeface="+mn-lt"/>
                      </a:endParaRPr>
                    </a:p>
                    <a:p>
                      <a:pPr algn="ctr"/>
                      <a:r>
                        <a:rPr lang="es-MX" sz="1400" b="0" dirty="0">
                          <a:latin typeface="+mn-lt"/>
                        </a:rPr>
                        <a:t>Directora Ejecutiva de Administración</a:t>
                      </a:r>
                      <a:endParaRPr lang="es-MX" sz="14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70509400"/>
                  </a:ext>
                </a:extLst>
              </a:tr>
              <a:tr h="45753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XXVII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Resultados de las auditorías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Anualmente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Licda. María Teresa Nares Cisneros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Contralora Interna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04336846"/>
                  </a:ext>
                </a:extLst>
              </a:tr>
              <a:tr h="45753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XXVIII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Proveedores y contratistas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Mensual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Licda. María Teresa Nares Cisneros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Contralora Interna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84636628"/>
                  </a:ext>
                </a:extLst>
              </a:tr>
              <a:tr h="56519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XXIX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Inspectores o visitadores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Anualmente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0" dirty="0">
                          <a:latin typeface="+mn-lt"/>
                        </a:rPr>
                        <a:t>C.P. Aída Leticia de la </a:t>
                      </a:r>
                      <a:r>
                        <a:rPr lang="pt-BR" sz="1400" b="0" dirty="0" err="1">
                          <a:latin typeface="+mn-lt"/>
                        </a:rPr>
                        <a:t>Garza</a:t>
                      </a:r>
                      <a:r>
                        <a:rPr lang="pt-BR" sz="1400" b="0" dirty="0">
                          <a:latin typeface="+mn-lt"/>
                        </a:rPr>
                        <a:t> Muñoz</a:t>
                      </a:r>
                      <a:endParaRPr lang="es-MX" sz="1400" b="0" dirty="0">
                        <a:latin typeface="+mn-lt"/>
                      </a:endParaRPr>
                    </a:p>
                    <a:p>
                      <a:pPr algn="ctr"/>
                      <a:r>
                        <a:rPr lang="es-MX" sz="1400" b="0" dirty="0">
                          <a:latin typeface="+mn-lt"/>
                        </a:rPr>
                        <a:t>Directora Ejecutiva de Administración</a:t>
                      </a:r>
                      <a:endParaRPr lang="es-MX" sz="14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92501298"/>
                  </a:ext>
                </a:extLst>
              </a:tr>
            </a:tbl>
          </a:graphicData>
        </a:graphic>
      </p:graphicFrame>
      <p:sp>
        <p:nvSpPr>
          <p:cNvPr id="4" name="CuadroTexto 3">
            <a:extLst>
              <a:ext uri="{FF2B5EF4-FFF2-40B4-BE49-F238E27FC236}">
                <a16:creationId xmlns:a16="http://schemas.microsoft.com/office/drawing/2014/main" id="{4066E8FB-0BC2-49BB-9783-53CB11D18165}"/>
              </a:ext>
            </a:extLst>
          </p:cNvPr>
          <p:cNvSpPr txBox="1"/>
          <p:nvPr/>
        </p:nvSpPr>
        <p:spPr>
          <a:xfrm>
            <a:off x="290945" y="318392"/>
            <a:ext cx="38931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600" b="1" dirty="0">
                <a:solidFill>
                  <a:srgbClr val="732282"/>
                </a:solidFill>
              </a:rPr>
              <a:t>Calendario IPO</a:t>
            </a:r>
          </a:p>
        </p:txBody>
      </p:sp>
    </p:spTree>
    <p:extLst>
      <p:ext uri="{BB962C8B-B14F-4D97-AF65-F5344CB8AC3E}">
        <p14:creationId xmlns:p14="http://schemas.microsoft.com/office/powerpoint/2010/main" val="1222294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n 10">
            <a:extLst>
              <a:ext uri="{FF2B5EF4-FFF2-40B4-BE49-F238E27FC236}">
                <a16:creationId xmlns:a16="http://schemas.microsoft.com/office/drawing/2014/main" id="{0A3A0EC4-698D-41EA-8EE4-C0068105517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9825" y="233982"/>
            <a:ext cx="1924050" cy="662700"/>
          </a:xfrm>
          <a:prstGeom prst="rect">
            <a:avLst/>
          </a:prstGeom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DA195073-6C97-49D7-8BF1-61C3F8706887}"/>
              </a:ext>
            </a:extLst>
          </p:cNvPr>
          <p:cNvSpPr txBox="1"/>
          <p:nvPr/>
        </p:nvSpPr>
        <p:spPr>
          <a:xfrm>
            <a:off x="4546437" y="0"/>
            <a:ext cx="572192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/>
              <a:t>Fecha de actualización: </a:t>
            </a:r>
            <a:r>
              <a:rPr lang="es-MX" sz="1400" b="1" dirty="0">
                <a:solidFill>
                  <a:srgbClr val="732282"/>
                </a:solidFill>
              </a:rPr>
              <a:t>31 de marzo de 2024</a:t>
            </a:r>
          </a:p>
          <a:p>
            <a:r>
              <a:rPr lang="es-MX" sz="1400" dirty="0"/>
              <a:t>Servidor público responsable de generar la información:</a:t>
            </a:r>
          </a:p>
          <a:p>
            <a:r>
              <a:rPr lang="es-MX" sz="1400" b="1" dirty="0">
                <a:solidFill>
                  <a:schemeClr val="bg2">
                    <a:lumMod val="50000"/>
                  </a:schemeClr>
                </a:solidFill>
              </a:rPr>
              <a:t>Licda. Erika Georgina Oyervides González</a:t>
            </a:r>
            <a:endParaRPr lang="es-MX" sz="1400" b="1" dirty="0">
              <a:solidFill>
                <a:srgbClr val="6D6E71"/>
              </a:solidFill>
            </a:endParaRPr>
          </a:p>
          <a:p>
            <a:r>
              <a:rPr lang="es-MX" sz="1400" b="1" dirty="0">
                <a:solidFill>
                  <a:srgbClr val="6D6E71"/>
                </a:solidFill>
              </a:rPr>
              <a:t>Titular de la Unidad Técnica de Transparencia y Acceso a la Información. </a:t>
            </a:r>
          </a:p>
        </p:txBody>
      </p:sp>
      <p:graphicFrame>
        <p:nvGraphicFramePr>
          <p:cNvPr id="8" name="Tabla 7">
            <a:extLst>
              <a:ext uri="{FF2B5EF4-FFF2-40B4-BE49-F238E27FC236}">
                <a16:creationId xmlns:a16="http://schemas.microsoft.com/office/drawing/2014/main" id="{4222CF19-14A0-47EE-9ED0-A804043883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3780220"/>
              </p:ext>
            </p:extLst>
          </p:nvPr>
        </p:nvGraphicFramePr>
        <p:xfrm>
          <a:off x="418279" y="986277"/>
          <a:ext cx="11044851" cy="5726247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789309">
                  <a:extLst>
                    <a:ext uri="{9D8B030D-6E8A-4147-A177-3AD203B41FA5}">
                      <a16:colId xmlns:a16="http://schemas.microsoft.com/office/drawing/2014/main" val="1977563373"/>
                    </a:ext>
                  </a:extLst>
                </a:gridCol>
                <a:gridCol w="802918">
                  <a:extLst>
                    <a:ext uri="{9D8B030D-6E8A-4147-A177-3AD203B41FA5}">
                      <a16:colId xmlns:a16="http://schemas.microsoft.com/office/drawing/2014/main" val="3380811448"/>
                    </a:ext>
                  </a:extLst>
                </a:gridCol>
                <a:gridCol w="2447803">
                  <a:extLst>
                    <a:ext uri="{9D8B030D-6E8A-4147-A177-3AD203B41FA5}">
                      <a16:colId xmlns:a16="http://schemas.microsoft.com/office/drawing/2014/main" val="1843179082"/>
                    </a:ext>
                  </a:extLst>
                </a:gridCol>
                <a:gridCol w="2434499">
                  <a:extLst>
                    <a:ext uri="{9D8B030D-6E8A-4147-A177-3AD203B41FA5}">
                      <a16:colId xmlns:a16="http://schemas.microsoft.com/office/drawing/2014/main" val="1091958252"/>
                    </a:ext>
                  </a:extLst>
                </a:gridCol>
                <a:gridCol w="4570322">
                  <a:extLst>
                    <a:ext uri="{9D8B030D-6E8A-4147-A177-3AD203B41FA5}">
                      <a16:colId xmlns:a16="http://schemas.microsoft.com/office/drawing/2014/main" val="1246113428"/>
                    </a:ext>
                  </a:extLst>
                </a:gridCol>
              </a:tblGrid>
              <a:tr h="457606">
                <a:tc>
                  <a:txBody>
                    <a:bodyPr/>
                    <a:lstStyle/>
                    <a:p>
                      <a:pPr algn="ctr"/>
                      <a:r>
                        <a:rPr lang="es-MX" sz="1300" dirty="0">
                          <a:solidFill>
                            <a:schemeClr val="bg1"/>
                          </a:solidFill>
                        </a:rPr>
                        <a:t>Artículo</a:t>
                      </a:r>
                      <a:endParaRPr lang="es-MX" sz="1300" dirty="0">
                        <a:solidFill>
                          <a:schemeClr val="bg1"/>
                        </a:solidFill>
                        <a:latin typeface="Gotham Bold" panose="02000803030000020004"/>
                      </a:endParaRPr>
                    </a:p>
                  </a:txBody>
                  <a:tcPr anchor="ctr">
                    <a:solidFill>
                      <a:srgbClr val="A963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300" dirty="0">
                          <a:solidFill>
                            <a:schemeClr val="bg1"/>
                          </a:solidFill>
                        </a:rPr>
                        <a:t>Fracción</a:t>
                      </a:r>
                      <a:endParaRPr lang="es-MX" sz="1300" dirty="0">
                        <a:solidFill>
                          <a:schemeClr val="bg1"/>
                        </a:solidFill>
                        <a:latin typeface="Gotham Bold" panose="02000803030000020004"/>
                      </a:endParaRPr>
                    </a:p>
                  </a:txBody>
                  <a:tcPr anchor="ctr">
                    <a:solidFill>
                      <a:srgbClr val="A963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300" dirty="0">
                          <a:solidFill>
                            <a:schemeClr val="bg1"/>
                          </a:solidFill>
                        </a:rPr>
                        <a:t>Obligación</a:t>
                      </a:r>
                      <a:endParaRPr lang="es-MX" sz="1300" dirty="0">
                        <a:solidFill>
                          <a:schemeClr val="bg1"/>
                        </a:solidFill>
                        <a:latin typeface="Gotham Bold" panose="02000803030000020004"/>
                      </a:endParaRPr>
                    </a:p>
                  </a:txBody>
                  <a:tcPr anchor="ctr">
                    <a:solidFill>
                      <a:srgbClr val="A963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300" dirty="0">
                          <a:solidFill>
                            <a:schemeClr val="bg1"/>
                          </a:solidFill>
                        </a:rPr>
                        <a:t>Fecha de actualización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300" dirty="0">
                          <a:solidFill>
                            <a:schemeClr val="bg1"/>
                          </a:solidFill>
                        </a:rPr>
                        <a:t> y/o revisión</a:t>
                      </a:r>
                      <a:endParaRPr lang="es-MX" sz="1300" dirty="0">
                        <a:solidFill>
                          <a:schemeClr val="bg1"/>
                        </a:solidFill>
                        <a:latin typeface="Gotham Bold" panose="02000803030000020004"/>
                      </a:endParaRPr>
                    </a:p>
                  </a:txBody>
                  <a:tcPr anchor="ctr">
                    <a:solidFill>
                      <a:srgbClr val="A963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300" dirty="0">
                          <a:solidFill>
                            <a:schemeClr val="bg1"/>
                          </a:solidFill>
                        </a:rPr>
                        <a:t>Servidor Público responsable</a:t>
                      </a:r>
                      <a:endParaRPr lang="es-MX" sz="1300" dirty="0">
                        <a:solidFill>
                          <a:schemeClr val="bg1"/>
                        </a:solidFill>
                        <a:latin typeface="Gotham Bold" panose="02000803030000020004"/>
                      </a:endParaRPr>
                    </a:p>
                  </a:txBody>
                  <a:tcPr anchor="ctr">
                    <a:solidFill>
                      <a:srgbClr val="A963A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6151141"/>
                  </a:ext>
                </a:extLst>
              </a:tr>
              <a:tr h="63817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XXX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Resultados sobre procedimientos de adjudicación directa, invitación restringida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Mensual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0" dirty="0">
                          <a:latin typeface="+mn-lt"/>
                        </a:rPr>
                        <a:t>C.P. Aída Leticia de la </a:t>
                      </a:r>
                      <a:r>
                        <a:rPr lang="pt-BR" sz="1400" b="0" dirty="0" err="1">
                          <a:latin typeface="+mn-lt"/>
                        </a:rPr>
                        <a:t>Garza</a:t>
                      </a:r>
                      <a:r>
                        <a:rPr lang="pt-BR" sz="1400" b="0" dirty="0">
                          <a:latin typeface="+mn-lt"/>
                        </a:rPr>
                        <a:t> Muñoz</a:t>
                      </a:r>
                      <a:endParaRPr lang="es-MX" sz="1400" b="0" dirty="0">
                        <a:latin typeface="+mn-lt"/>
                      </a:endParaRPr>
                    </a:p>
                    <a:p>
                      <a:pPr algn="ctr"/>
                      <a:r>
                        <a:rPr lang="es-MX" sz="1400" b="0" dirty="0">
                          <a:latin typeface="+mn-lt"/>
                        </a:rPr>
                        <a:t>Directora Ejecutiva de Administración</a:t>
                      </a:r>
                      <a:endParaRPr lang="es-MX" sz="14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73495770"/>
                  </a:ext>
                </a:extLst>
              </a:tr>
              <a:tr h="155999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XXXI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Agenda mensual de eventos culturales o deportivos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Mensual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300" b="0" dirty="0">
                          <a:solidFill>
                            <a:schemeClr val="tx1"/>
                          </a:solidFill>
                        </a:rPr>
                        <a:t>Lic. Guillermo Herrera Márquez</a:t>
                      </a:r>
                    </a:p>
                    <a:p>
                      <a:pPr algn="ctr"/>
                      <a:r>
                        <a:rPr lang="es-MX" sz="1300" b="0" dirty="0">
                          <a:solidFill>
                            <a:schemeClr val="tx1"/>
                          </a:solidFill>
                        </a:rPr>
                        <a:t>Director Ejecutivo </a:t>
                      </a:r>
                      <a:r>
                        <a:rPr lang="es-MX" sz="1300" b="0" baseline="0" dirty="0">
                          <a:solidFill>
                            <a:schemeClr val="tx1"/>
                          </a:solidFill>
                        </a:rPr>
                        <a:t>de Comunicación Social</a:t>
                      </a:r>
                    </a:p>
                    <a:p>
                      <a:pPr algn="ctr"/>
                      <a:r>
                        <a:rPr lang="es-MX" sz="1300" b="0" baseline="0" dirty="0">
                          <a:solidFill>
                            <a:schemeClr val="tx1"/>
                          </a:solidFill>
                        </a:rPr>
                        <a:t>Licda. Rosa Alicia Leija Hernández</a:t>
                      </a:r>
                    </a:p>
                    <a:p>
                      <a:pPr algn="ctr"/>
                      <a:r>
                        <a:rPr lang="es-MX" sz="1300" b="0" baseline="0" dirty="0">
                          <a:solidFill>
                            <a:schemeClr val="tx1"/>
                          </a:solidFill>
                        </a:rPr>
                        <a:t>Directora Ejecutiva de Educación Cívica</a:t>
                      </a:r>
                    </a:p>
                    <a:p>
                      <a:pPr algn="ctr"/>
                      <a:r>
                        <a:rPr lang="es-MX" sz="1300" b="0" baseline="0" dirty="0">
                          <a:solidFill>
                            <a:schemeClr val="tx1"/>
                          </a:solidFill>
                        </a:rPr>
                        <a:t>Licda. María de Jesús Saucedo Rodríguez</a:t>
                      </a:r>
                    </a:p>
                    <a:p>
                      <a:pPr algn="ctr"/>
                      <a:r>
                        <a:rPr lang="es-MX" sz="1300" b="0" baseline="0" dirty="0">
                          <a:solidFill>
                            <a:schemeClr val="tx1"/>
                          </a:solidFill>
                        </a:rPr>
                        <a:t>Directora Ejecutiva de Participación Ciudadana</a:t>
                      </a:r>
                    </a:p>
                    <a:p>
                      <a:pPr algn="ctr"/>
                      <a:r>
                        <a:rPr lang="es-MX" sz="1300" b="0" baseline="0">
                          <a:solidFill>
                            <a:schemeClr val="tx1"/>
                          </a:solidFill>
                        </a:rPr>
                        <a:t>Unidad </a:t>
                      </a:r>
                      <a:r>
                        <a:rPr lang="es-MX" sz="1300" b="0" baseline="0" dirty="0">
                          <a:solidFill>
                            <a:schemeClr val="tx1"/>
                          </a:solidFill>
                        </a:rPr>
                        <a:t>Técnica de Paridad e Inclusión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1022586"/>
                  </a:ext>
                </a:extLst>
              </a:tr>
              <a:tr h="45381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XXXII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Actas de entrega-recepción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Cada que se genere un cambio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Licda. María Teresa Nares Cisneros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Contralora Interna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56616394"/>
                  </a:ext>
                </a:extLst>
              </a:tr>
              <a:tr h="63817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XXXIII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Georreferenciación de obras públicas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Anualmente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300" b="0" dirty="0">
                          <a:latin typeface="+mn-lt"/>
                        </a:rPr>
                        <a:t>C.P. Aída Leticia de la Garza Muñoz</a:t>
                      </a:r>
                    </a:p>
                    <a:p>
                      <a:pPr algn="ctr"/>
                      <a:r>
                        <a:rPr lang="es-MX" sz="1300" b="0" dirty="0">
                          <a:latin typeface="+mn-lt"/>
                        </a:rPr>
                        <a:t>Directora Ejecutiva de Administración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18069893"/>
                  </a:ext>
                </a:extLst>
              </a:tr>
              <a:tr h="63817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XXXIV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Expedientes clasificados como reservados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Cada que se genere un cambio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eaLnBrk="1" latinLnBrk="0" hangingPunct="1"/>
                      <a:r>
                        <a:rPr lang="es-MX" sz="13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Licda. Nayeli Guadalupe Sánchez Infante</a:t>
                      </a:r>
                      <a:endParaRPr lang="es-MX" sz="1300" b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algn="ctr" rtl="0" eaLnBrk="1" latinLnBrk="0" hangingPunct="1"/>
                      <a:r>
                        <a:rPr lang="es-MX" sz="13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Titular de la Unidad Técnica de Archivos y Gestión Documental</a:t>
                      </a:r>
                      <a:endParaRPr lang="es-MX" sz="13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70509400"/>
                  </a:ext>
                </a:extLst>
              </a:tr>
              <a:tr h="63817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XXXV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Guía simple de los archivos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Mensual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eaLnBrk="1" latinLnBrk="0" hangingPunct="1"/>
                      <a:r>
                        <a:rPr lang="es-MX" sz="13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Licda. Nayeli Guadalupe Sánchez Infante</a:t>
                      </a:r>
                      <a:endParaRPr lang="es-MX" sz="1300" b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algn="ctr" rtl="0" eaLnBrk="1" latinLnBrk="0" hangingPunct="1"/>
                      <a:r>
                        <a:rPr lang="es-MX" sz="13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Titular de la Unidad Técnica de Archivos y Gestión Documental</a:t>
                      </a:r>
                      <a:endParaRPr lang="es-MX" sz="13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04336846"/>
                  </a:ext>
                </a:extLst>
              </a:tr>
              <a:tr h="63817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XXXVI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Concesiones, permisos y autorizaciones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Anualmente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300" b="0" dirty="0">
                          <a:latin typeface="+mn-lt"/>
                        </a:rPr>
                        <a:t>C.P. Aída Leticia de la Garza Muñoz</a:t>
                      </a:r>
                    </a:p>
                    <a:p>
                      <a:pPr algn="ctr"/>
                      <a:r>
                        <a:rPr lang="es-MX" sz="1300" b="0" dirty="0">
                          <a:latin typeface="+mn-lt"/>
                        </a:rPr>
                        <a:t>Directora Ejecutiva de Administración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84636628"/>
                  </a:ext>
                </a:extLst>
              </a:tr>
            </a:tbl>
          </a:graphicData>
        </a:graphic>
      </p:graphicFrame>
      <p:sp>
        <p:nvSpPr>
          <p:cNvPr id="4" name="CuadroTexto 3">
            <a:extLst>
              <a:ext uri="{FF2B5EF4-FFF2-40B4-BE49-F238E27FC236}">
                <a16:creationId xmlns:a16="http://schemas.microsoft.com/office/drawing/2014/main" id="{4066E8FB-0BC2-49BB-9783-53CB11D18165}"/>
              </a:ext>
            </a:extLst>
          </p:cNvPr>
          <p:cNvSpPr txBox="1"/>
          <p:nvPr/>
        </p:nvSpPr>
        <p:spPr>
          <a:xfrm>
            <a:off x="290945" y="318392"/>
            <a:ext cx="38931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600" b="1" dirty="0">
                <a:solidFill>
                  <a:srgbClr val="732282"/>
                </a:solidFill>
              </a:rPr>
              <a:t>Calendario IPO</a:t>
            </a:r>
          </a:p>
        </p:txBody>
      </p:sp>
    </p:spTree>
    <p:extLst>
      <p:ext uri="{BB962C8B-B14F-4D97-AF65-F5344CB8AC3E}">
        <p14:creationId xmlns:p14="http://schemas.microsoft.com/office/powerpoint/2010/main" val="42611165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n 10">
            <a:extLst>
              <a:ext uri="{FF2B5EF4-FFF2-40B4-BE49-F238E27FC236}">
                <a16:creationId xmlns:a16="http://schemas.microsoft.com/office/drawing/2014/main" id="{0A3A0EC4-698D-41EA-8EE4-C0068105517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9825" y="233982"/>
            <a:ext cx="1924050" cy="662700"/>
          </a:xfrm>
          <a:prstGeom prst="rect">
            <a:avLst/>
          </a:prstGeom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DA195073-6C97-49D7-8BF1-61C3F8706887}"/>
              </a:ext>
            </a:extLst>
          </p:cNvPr>
          <p:cNvSpPr txBox="1"/>
          <p:nvPr/>
        </p:nvSpPr>
        <p:spPr>
          <a:xfrm>
            <a:off x="4307898" y="318392"/>
            <a:ext cx="572192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/>
              <a:t>Fecha de actualización: </a:t>
            </a:r>
            <a:r>
              <a:rPr lang="es-MX" sz="1400" b="1" dirty="0">
                <a:solidFill>
                  <a:srgbClr val="732282"/>
                </a:solidFill>
              </a:rPr>
              <a:t>31 de marzo de 2024</a:t>
            </a:r>
          </a:p>
          <a:p>
            <a:r>
              <a:rPr lang="es-MX" sz="1400" dirty="0"/>
              <a:t>Servidor público responsable de generar la información:</a:t>
            </a:r>
          </a:p>
          <a:p>
            <a:r>
              <a:rPr lang="es-MX" sz="1400" b="1" dirty="0">
                <a:solidFill>
                  <a:schemeClr val="bg2">
                    <a:lumMod val="50000"/>
                  </a:schemeClr>
                </a:solidFill>
              </a:rPr>
              <a:t>Licda. Erika Georgina Oyervides González</a:t>
            </a:r>
            <a:endParaRPr lang="es-MX" sz="1400" b="1" dirty="0">
              <a:solidFill>
                <a:srgbClr val="6D6E71"/>
              </a:solidFill>
            </a:endParaRPr>
          </a:p>
          <a:p>
            <a:r>
              <a:rPr lang="es-MX" sz="1400" b="1" dirty="0">
                <a:solidFill>
                  <a:srgbClr val="6D6E71"/>
                </a:solidFill>
              </a:rPr>
              <a:t>Titular de la Unidad Técnica de Transparencia y Acceso a la Información. </a:t>
            </a:r>
          </a:p>
        </p:txBody>
      </p:sp>
      <p:graphicFrame>
        <p:nvGraphicFramePr>
          <p:cNvPr id="8" name="Tabla 7">
            <a:extLst>
              <a:ext uri="{FF2B5EF4-FFF2-40B4-BE49-F238E27FC236}">
                <a16:creationId xmlns:a16="http://schemas.microsoft.com/office/drawing/2014/main" id="{4222CF19-14A0-47EE-9ED0-A804043883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7272602"/>
              </p:ext>
            </p:extLst>
          </p:nvPr>
        </p:nvGraphicFramePr>
        <p:xfrm>
          <a:off x="418279" y="1356909"/>
          <a:ext cx="11355442" cy="5389465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811505">
                  <a:extLst>
                    <a:ext uri="{9D8B030D-6E8A-4147-A177-3AD203B41FA5}">
                      <a16:colId xmlns:a16="http://schemas.microsoft.com/office/drawing/2014/main" val="1977563373"/>
                    </a:ext>
                  </a:extLst>
                </a:gridCol>
                <a:gridCol w="825497">
                  <a:extLst>
                    <a:ext uri="{9D8B030D-6E8A-4147-A177-3AD203B41FA5}">
                      <a16:colId xmlns:a16="http://schemas.microsoft.com/office/drawing/2014/main" val="3380811448"/>
                    </a:ext>
                  </a:extLst>
                </a:gridCol>
                <a:gridCol w="2516637">
                  <a:extLst>
                    <a:ext uri="{9D8B030D-6E8A-4147-A177-3AD203B41FA5}">
                      <a16:colId xmlns:a16="http://schemas.microsoft.com/office/drawing/2014/main" val="1843179082"/>
                    </a:ext>
                  </a:extLst>
                </a:gridCol>
                <a:gridCol w="2050555">
                  <a:extLst>
                    <a:ext uri="{9D8B030D-6E8A-4147-A177-3AD203B41FA5}">
                      <a16:colId xmlns:a16="http://schemas.microsoft.com/office/drawing/2014/main" val="1091958252"/>
                    </a:ext>
                  </a:extLst>
                </a:gridCol>
                <a:gridCol w="5151248">
                  <a:extLst>
                    <a:ext uri="{9D8B030D-6E8A-4147-A177-3AD203B41FA5}">
                      <a16:colId xmlns:a16="http://schemas.microsoft.com/office/drawing/2014/main" val="1246113428"/>
                    </a:ext>
                  </a:extLst>
                </a:gridCol>
              </a:tblGrid>
              <a:tr h="491753">
                <a:tc>
                  <a:txBody>
                    <a:bodyPr/>
                    <a:lstStyle/>
                    <a:p>
                      <a:pPr algn="ctr"/>
                      <a:r>
                        <a:rPr lang="es-MX" sz="1400" b="0" dirty="0">
                          <a:solidFill>
                            <a:schemeClr val="bg1"/>
                          </a:solidFill>
                        </a:rPr>
                        <a:t>Artículo</a:t>
                      </a:r>
                      <a:endParaRPr lang="es-MX" sz="1400" b="0" dirty="0">
                        <a:solidFill>
                          <a:schemeClr val="bg1"/>
                        </a:solidFill>
                        <a:latin typeface="Gotham Bold" panose="02000803030000020004"/>
                      </a:endParaRPr>
                    </a:p>
                  </a:txBody>
                  <a:tcPr anchor="ctr">
                    <a:solidFill>
                      <a:srgbClr val="A963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0" dirty="0">
                          <a:solidFill>
                            <a:schemeClr val="bg1"/>
                          </a:solidFill>
                        </a:rPr>
                        <a:t>Fracción</a:t>
                      </a:r>
                      <a:endParaRPr lang="es-MX" sz="1400" b="0" dirty="0">
                        <a:solidFill>
                          <a:schemeClr val="bg1"/>
                        </a:solidFill>
                        <a:latin typeface="Gotham Bold" panose="02000803030000020004"/>
                      </a:endParaRPr>
                    </a:p>
                  </a:txBody>
                  <a:tcPr anchor="ctr">
                    <a:solidFill>
                      <a:srgbClr val="A963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0" dirty="0">
                          <a:solidFill>
                            <a:schemeClr val="bg1"/>
                          </a:solidFill>
                        </a:rPr>
                        <a:t>Obligación</a:t>
                      </a:r>
                      <a:endParaRPr lang="es-MX" sz="1400" b="0" dirty="0">
                        <a:solidFill>
                          <a:schemeClr val="bg1"/>
                        </a:solidFill>
                        <a:latin typeface="Gotham Bold" panose="02000803030000020004"/>
                      </a:endParaRPr>
                    </a:p>
                  </a:txBody>
                  <a:tcPr anchor="ctr">
                    <a:solidFill>
                      <a:srgbClr val="A963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0" dirty="0">
                          <a:solidFill>
                            <a:schemeClr val="bg1"/>
                          </a:solidFill>
                        </a:rPr>
                        <a:t>Fecha de actualización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0" dirty="0">
                          <a:solidFill>
                            <a:schemeClr val="bg1"/>
                          </a:solidFill>
                        </a:rPr>
                        <a:t> y/o revisión</a:t>
                      </a:r>
                      <a:endParaRPr lang="es-MX" sz="1400" b="0" dirty="0">
                        <a:solidFill>
                          <a:schemeClr val="bg1"/>
                        </a:solidFill>
                        <a:latin typeface="Gotham Bold" panose="02000803030000020004"/>
                      </a:endParaRPr>
                    </a:p>
                  </a:txBody>
                  <a:tcPr anchor="ctr">
                    <a:solidFill>
                      <a:srgbClr val="A963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0" dirty="0">
                          <a:solidFill>
                            <a:schemeClr val="bg1"/>
                          </a:solidFill>
                        </a:rPr>
                        <a:t>Servidor Público responsable</a:t>
                      </a:r>
                      <a:endParaRPr lang="es-MX" sz="1400" b="0" dirty="0">
                        <a:solidFill>
                          <a:schemeClr val="bg1"/>
                        </a:solidFill>
                        <a:latin typeface="Gotham Bold" panose="02000803030000020004"/>
                      </a:endParaRPr>
                    </a:p>
                  </a:txBody>
                  <a:tcPr anchor="ctr">
                    <a:solidFill>
                      <a:srgbClr val="A963A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6151141"/>
                  </a:ext>
                </a:extLst>
              </a:tr>
              <a:tr h="40370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XXXVII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Concesiones de transporte público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Anualmente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C.P. Aída Leticia de la Garza Muñoz</a:t>
                      </a:r>
                      <a:endParaRPr kumimoji="0" lang="es-MX" sz="14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Directora Ejecutiva de Administración</a:t>
                      </a:r>
                      <a:endParaRPr kumimoji="0" lang="es-MX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73495770"/>
                  </a:ext>
                </a:extLst>
              </a:tr>
              <a:tr h="40370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XXXVIII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Entrega de recursos públicos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Mensual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C.P. Aída Leticia de la Garza Muñoz</a:t>
                      </a:r>
                      <a:endParaRPr kumimoji="0" lang="es-MX" sz="14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Directora Ejecutiva de Administración</a:t>
                      </a:r>
                      <a:endParaRPr kumimoji="0" lang="es-MX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8423839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XXXIX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Sistemas de pensiones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Anualmente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C.P. Aída Leticia de la Garza Muñoz</a:t>
                      </a:r>
                      <a:endParaRPr kumimoji="0" lang="es-MX" sz="14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Directora Ejecutiva de Administración</a:t>
                      </a:r>
                      <a:endParaRPr kumimoji="0" lang="es-MX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1022586"/>
                  </a:ext>
                </a:extLst>
              </a:tr>
              <a:tr h="46020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XL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Informe anual de actividades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Anualmente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C.P. Aída Leticia de la Garza Muñoz</a:t>
                      </a:r>
                      <a:endParaRPr kumimoji="0" lang="es-MX" sz="14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Directora Ejecutiva de Administración</a:t>
                      </a:r>
                      <a:endParaRPr kumimoji="0" lang="es-MX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56616394"/>
                  </a:ext>
                </a:extLst>
              </a:tr>
              <a:tr h="55122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XLI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Estadísticas o indicadores sobre los ingresos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Mensual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C.P. Aída Leticia de la </a:t>
                      </a:r>
                      <a:r>
                        <a:rPr kumimoji="0" lang="pt-BR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Garza</a:t>
                      </a:r>
                      <a:r>
                        <a:rPr kumimoji="0" lang="pt-BR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 Muñoz</a:t>
                      </a:r>
                      <a:endParaRPr kumimoji="0" lang="es-MX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Directora Ejecutiva de Administración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18069893"/>
                  </a:ext>
                </a:extLst>
              </a:tr>
              <a:tr h="64593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XLII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Información desclasificada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Cada que se genere un cambio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b="0" dirty="0">
                          <a:solidFill>
                            <a:schemeClr val="tx1"/>
                          </a:solidFill>
                        </a:rPr>
                        <a:t>Comité de Transparencia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70509400"/>
                  </a:ext>
                </a:extLst>
              </a:tr>
              <a:tr h="45753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XLIII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Preguntas más frecuentes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Mensual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b="0" dirty="0">
                          <a:latin typeface="+mn-lt"/>
                        </a:rPr>
                        <a:t>Licda. Erika Georgina Oyervides González, Titular  de la Unidad de Transparencia y Acceso a la Información</a:t>
                      </a:r>
                      <a:endParaRPr kumimoji="0" lang="es-MX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04336846"/>
                  </a:ext>
                </a:extLst>
              </a:tr>
              <a:tr h="45753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XLIV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Catálogo de información adicional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Cada que se genere un cambio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b="0" dirty="0">
                          <a:latin typeface="+mn-lt"/>
                        </a:rPr>
                        <a:t>Licda. Erika Georgina Oyervides González, Titular  de la Unidad de Transparencia y Acceso a la Información</a:t>
                      </a:r>
                      <a:endParaRPr kumimoji="0" lang="es-MX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84636628"/>
                  </a:ext>
                </a:extLst>
              </a:tr>
              <a:tr h="56519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XLV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Informe de acciones realizadas por contingencias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Anualmente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0" dirty="0">
                          <a:latin typeface="+mn-lt"/>
                        </a:rPr>
                        <a:t>C.P. Aída Leticia de la </a:t>
                      </a:r>
                      <a:r>
                        <a:rPr lang="pt-BR" sz="1400" b="0" dirty="0" err="1">
                          <a:latin typeface="+mn-lt"/>
                        </a:rPr>
                        <a:t>Garza</a:t>
                      </a:r>
                      <a:r>
                        <a:rPr lang="pt-BR" sz="1400" b="0" dirty="0">
                          <a:latin typeface="+mn-lt"/>
                        </a:rPr>
                        <a:t> Muñoz</a:t>
                      </a:r>
                      <a:endParaRPr lang="es-MX" sz="1400" b="0" dirty="0">
                        <a:latin typeface="+mn-lt"/>
                      </a:endParaRPr>
                    </a:p>
                    <a:p>
                      <a:pPr algn="ctr"/>
                      <a:r>
                        <a:rPr lang="es-MX" sz="1400" b="0" dirty="0">
                          <a:latin typeface="+mn-lt"/>
                        </a:rPr>
                        <a:t>Directora Ejecutiva de Administración</a:t>
                      </a:r>
                      <a:endParaRPr lang="es-MX" sz="14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92501298"/>
                  </a:ext>
                </a:extLst>
              </a:tr>
            </a:tbl>
          </a:graphicData>
        </a:graphic>
      </p:graphicFrame>
      <p:sp>
        <p:nvSpPr>
          <p:cNvPr id="4" name="CuadroTexto 3">
            <a:extLst>
              <a:ext uri="{FF2B5EF4-FFF2-40B4-BE49-F238E27FC236}">
                <a16:creationId xmlns:a16="http://schemas.microsoft.com/office/drawing/2014/main" id="{4066E8FB-0BC2-49BB-9783-53CB11D18165}"/>
              </a:ext>
            </a:extLst>
          </p:cNvPr>
          <p:cNvSpPr txBox="1"/>
          <p:nvPr/>
        </p:nvSpPr>
        <p:spPr>
          <a:xfrm>
            <a:off x="290945" y="318392"/>
            <a:ext cx="38931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600" b="1" dirty="0">
                <a:solidFill>
                  <a:srgbClr val="732282"/>
                </a:solidFill>
              </a:rPr>
              <a:t>Calendario IPO</a:t>
            </a:r>
          </a:p>
        </p:txBody>
      </p:sp>
    </p:spTree>
    <p:extLst>
      <p:ext uri="{BB962C8B-B14F-4D97-AF65-F5344CB8AC3E}">
        <p14:creationId xmlns:p14="http://schemas.microsoft.com/office/powerpoint/2010/main" val="19570586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n 10">
            <a:extLst>
              <a:ext uri="{FF2B5EF4-FFF2-40B4-BE49-F238E27FC236}">
                <a16:creationId xmlns:a16="http://schemas.microsoft.com/office/drawing/2014/main" id="{0A3A0EC4-698D-41EA-8EE4-C0068105517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9825" y="154470"/>
            <a:ext cx="1924050" cy="662700"/>
          </a:xfrm>
          <a:prstGeom prst="rect">
            <a:avLst/>
          </a:prstGeom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DA195073-6C97-49D7-8BF1-61C3F8706887}"/>
              </a:ext>
            </a:extLst>
          </p:cNvPr>
          <p:cNvSpPr txBox="1"/>
          <p:nvPr/>
        </p:nvSpPr>
        <p:spPr>
          <a:xfrm>
            <a:off x="4307898" y="-57425"/>
            <a:ext cx="572192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/>
              <a:t>Fecha de actualización: </a:t>
            </a:r>
            <a:r>
              <a:rPr lang="es-MX" sz="1400" b="1" dirty="0">
                <a:solidFill>
                  <a:srgbClr val="732282"/>
                </a:solidFill>
              </a:rPr>
              <a:t>31 de marzo de 2024</a:t>
            </a:r>
          </a:p>
          <a:p>
            <a:r>
              <a:rPr lang="es-MX" sz="1400" dirty="0"/>
              <a:t>Servidor público responsable de generar la información:</a:t>
            </a:r>
          </a:p>
          <a:p>
            <a:r>
              <a:rPr lang="es-MX" sz="1400" b="1" dirty="0">
                <a:solidFill>
                  <a:schemeClr val="bg2">
                    <a:lumMod val="50000"/>
                  </a:schemeClr>
                </a:solidFill>
              </a:rPr>
              <a:t>Licda. Erika Georgina Oyervides González</a:t>
            </a:r>
            <a:endParaRPr lang="es-MX" sz="1400" b="1" dirty="0">
              <a:solidFill>
                <a:srgbClr val="6D6E71"/>
              </a:solidFill>
            </a:endParaRPr>
          </a:p>
          <a:p>
            <a:r>
              <a:rPr lang="es-MX" sz="1400" b="1" dirty="0">
                <a:solidFill>
                  <a:srgbClr val="6D6E71"/>
                </a:solidFill>
              </a:rPr>
              <a:t>Titular de la Unidad Técnica de Transparencia y Acceso a la Información. </a:t>
            </a:r>
          </a:p>
        </p:txBody>
      </p:sp>
      <p:graphicFrame>
        <p:nvGraphicFramePr>
          <p:cNvPr id="8" name="Tabla 7">
            <a:extLst>
              <a:ext uri="{FF2B5EF4-FFF2-40B4-BE49-F238E27FC236}">
                <a16:creationId xmlns:a16="http://schemas.microsoft.com/office/drawing/2014/main" id="{4222CF19-14A0-47EE-9ED0-A804043883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3004154"/>
              </p:ext>
            </p:extLst>
          </p:nvPr>
        </p:nvGraphicFramePr>
        <p:xfrm>
          <a:off x="418279" y="880998"/>
          <a:ext cx="11707460" cy="5494864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827425">
                  <a:extLst>
                    <a:ext uri="{9D8B030D-6E8A-4147-A177-3AD203B41FA5}">
                      <a16:colId xmlns:a16="http://schemas.microsoft.com/office/drawing/2014/main" val="1977563373"/>
                    </a:ext>
                  </a:extLst>
                </a:gridCol>
                <a:gridCol w="809577">
                  <a:extLst>
                    <a:ext uri="{9D8B030D-6E8A-4147-A177-3AD203B41FA5}">
                      <a16:colId xmlns:a16="http://schemas.microsoft.com/office/drawing/2014/main" val="3380811448"/>
                    </a:ext>
                  </a:extLst>
                </a:gridCol>
                <a:gridCol w="2516637">
                  <a:extLst>
                    <a:ext uri="{9D8B030D-6E8A-4147-A177-3AD203B41FA5}">
                      <a16:colId xmlns:a16="http://schemas.microsoft.com/office/drawing/2014/main" val="1843179082"/>
                    </a:ext>
                  </a:extLst>
                </a:gridCol>
                <a:gridCol w="2080673">
                  <a:extLst>
                    <a:ext uri="{9D8B030D-6E8A-4147-A177-3AD203B41FA5}">
                      <a16:colId xmlns:a16="http://schemas.microsoft.com/office/drawing/2014/main" val="1091958252"/>
                    </a:ext>
                  </a:extLst>
                </a:gridCol>
                <a:gridCol w="5473148">
                  <a:extLst>
                    <a:ext uri="{9D8B030D-6E8A-4147-A177-3AD203B41FA5}">
                      <a16:colId xmlns:a16="http://schemas.microsoft.com/office/drawing/2014/main" val="1246113428"/>
                    </a:ext>
                  </a:extLst>
                </a:gridCol>
              </a:tblGrid>
              <a:tr h="546273">
                <a:tc>
                  <a:txBody>
                    <a:bodyPr/>
                    <a:lstStyle/>
                    <a:p>
                      <a:pPr algn="ctr"/>
                      <a:r>
                        <a:rPr lang="es-MX" sz="1400" b="0" dirty="0">
                          <a:solidFill>
                            <a:schemeClr val="bg1"/>
                          </a:solidFill>
                        </a:rPr>
                        <a:t>Artículo</a:t>
                      </a:r>
                      <a:endParaRPr lang="es-MX" sz="1400" b="0" dirty="0">
                        <a:solidFill>
                          <a:schemeClr val="bg1"/>
                        </a:solidFill>
                        <a:latin typeface="Gotham Bold" panose="02000803030000020004"/>
                      </a:endParaRPr>
                    </a:p>
                  </a:txBody>
                  <a:tcPr anchor="ctr">
                    <a:solidFill>
                      <a:srgbClr val="A963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0" dirty="0">
                          <a:solidFill>
                            <a:schemeClr val="bg1"/>
                          </a:solidFill>
                        </a:rPr>
                        <a:t>Fracción</a:t>
                      </a:r>
                      <a:endParaRPr lang="es-MX" sz="1400" b="0" dirty="0">
                        <a:solidFill>
                          <a:schemeClr val="bg1"/>
                        </a:solidFill>
                        <a:latin typeface="Gotham Bold" panose="02000803030000020004"/>
                      </a:endParaRPr>
                    </a:p>
                  </a:txBody>
                  <a:tcPr anchor="ctr">
                    <a:solidFill>
                      <a:srgbClr val="A963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0" dirty="0">
                          <a:solidFill>
                            <a:schemeClr val="bg1"/>
                          </a:solidFill>
                        </a:rPr>
                        <a:t>Obligación</a:t>
                      </a:r>
                      <a:endParaRPr lang="es-MX" sz="1400" b="0" dirty="0">
                        <a:solidFill>
                          <a:schemeClr val="bg1"/>
                        </a:solidFill>
                        <a:latin typeface="Gotham Bold" panose="02000803030000020004"/>
                      </a:endParaRPr>
                    </a:p>
                  </a:txBody>
                  <a:tcPr anchor="ctr">
                    <a:solidFill>
                      <a:srgbClr val="A963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0" dirty="0">
                          <a:solidFill>
                            <a:schemeClr val="bg1"/>
                          </a:solidFill>
                        </a:rPr>
                        <a:t>Fecha de actualización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0" dirty="0">
                          <a:solidFill>
                            <a:schemeClr val="bg1"/>
                          </a:solidFill>
                        </a:rPr>
                        <a:t> y/o revisión</a:t>
                      </a:r>
                      <a:endParaRPr lang="es-MX" sz="1400" b="0" dirty="0">
                        <a:solidFill>
                          <a:schemeClr val="bg1"/>
                        </a:solidFill>
                        <a:latin typeface="Gotham Bold" panose="02000803030000020004"/>
                      </a:endParaRPr>
                    </a:p>
                  </a:txBody>
                  <a:tcPr anchor="ctr">
                    <a:solidFill>
                      <a:srgbClr val="A963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0" dirty="0">
                          <a:solidFill>
                            <a:schemeClr val="bg1"/>
                          </a:solidFill>
                        </a:rPr>
                        <a:t>Servidor Público responsable</a:t>
                      </a:r>
                      <a:endParaRPr lang="es-MX" sz="1400" b="0" dirty="0">
                        <a:solidFill>
                          <a:schemeClr val="bg1"/>
                        </a:solidFill>
                        <a:latin typeface="Gotham Bold" panose="02000803030000020004"/>
                      </a:endParaRPr>
                    </a:p>
                  </a:txBody>
                  <a:tcPr anchor="ctr">
                    <a:solidFill>
                      <a:srgbClr val="A963A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6151141"/>
                  </a:ext>
                </a:extLst>
              </a:tr>
              <a:tr h="77120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XLVI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Aportaciones nacionales para ayudar a los municipios en emergencia o desastre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Anualmente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0" dirty="0">
                          <a:latin typeface="+mn-lt"/>
                        </a:rPr>
                        <a:t>C.P. Aída Leticia de la </a:t>
                      </a:r>
                      <a:r>
                        <a:rPr lang="pt-BR" sz="1400" b="0" dirty="0" err="1">
                          <a:latin typeface="+mn-lt"/>
                        </a:rPr>
                        <a:t>Garza</a:t>
                      </a:r>
                      <a:r>
                        <a:rPr lang="pt-BR" sz="1400" b="0" dirty="0">
                          <a:latin typeface="+mn-lt"/>
                        </a:rPr>
                        <a:t> Muñoz</a:t>
                      </a:r>
                      <a:endParaRPr lang="es-MX" sz="1400" b="0" dirty="0">
                        <a:latin typeface="+mn-lt"/>
                      </a:endParaRPr>
                    </a:p>
                    <a:p>
                      <a:pPr algn="ctr"/>
                      <a:r>
                        <a:rPr lang="es-MX" sz="1400" b="0" dirty="0">
                          <a:latin typeface="+mn-lt"/>
                        </a:rPr>
                        <a:t>Directora Ejecutiva de Administración</a:t>
                      </a:r>
                      <a:endParaRPr lang="es-MX" sz="14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73495770"/>
                  </a:ext>
                </a:extLst>
              </a:tr>
              <a:tr h="54627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XLVII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Listado de servidores públicos con sanciones definitivas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Mensual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Licda. María Teresa Nares Cisneros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Contralora Interna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1022586"/>
                  </a:ext>
                </a:extLst>
              </a:tr>
              <a:tr h="77120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XLVIII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Listado del parque vehicular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Mensual</a:t>
                      </a:r>
                      <a:endParaRPr kumimoji="0" lang="es-MX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C.P. Aída Leticia de la Garza Muñoz</a:t>
                      </a:r>
                      <a:endParaRPr kumimoji="0" lang="es-MX" sz="14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Directora Ejecutiva de Administración</a:t>
                      </a:r>
                      <a:endParaRPr kumimoji="0" lang="es-MX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56616394"/>
                  </a:ext>
                </a:extLst>
              </a:tr>
              <a:tr h="77120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XLIX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Información catastral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Anualmente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C.P. Aída Leticia de la Garza Muñoz</a:t>
                      </a:r>
                      <a:endParaRPr kumimoji="0" lang="es-MX" sz="14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Directora Ejecutiva de Administración</a:t>
                      </a:r>
                      <a:endParaRPr kumimoji="0" lang="es-MX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18069893"/>
                  </a:ext>
                </a:extLst>
              </a:tr>
              <a:tr h="77120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Proceso catastral de valuación de los predios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Anualmente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C.P. Aída Leticia de la Garza Muñoz</a:t>
                      </a:r>
                      <a:endParaRPr kumimoji="0" lang="es-MX" sz="14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Directora Ejecutiva de Administración</a:t>
                      </a:r>
                      <a:endParaRPr kumimoji="0" lang="es-MX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70509400"/>
                  </a:ext>
                </a:extLst>
              </a:tr>
              <a:tr h="77120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LI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Los mecanismos y resultados de la evaluación que midan el impacto ambiental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Anualmente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C.P. Aída Leticia de la </a:t>
                      </a:r>
                      <a:r>
                        <a:rPr kumimoji="0" lang="pt-BR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Garza</a:t>
                      </a:r>
                      <a:r>
                        <a:rPr kumimoji="0" lang="pt-BR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 Muñoz</a:t>
                      </a:r>
                      <a:endParaRPr kumimoji="0" lang="es-MX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Directora Ejecutiva de Administración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06589667"/>
                  </a:ext>
                </a:extLst>
              </a:tr>
              <a:tr h="54627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LII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Evaluación de resultados IPO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Mensual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b="0" dirty="0">
                          <a:latin typeface="+mn-lt"/>
                        </a:rPr>
                        <a:t>Licda. Erika Georgina Oyervides González, Titular  de la Unidad de Transparencia y Acceso a la Información</a:t>
                      </a:r>
                      <a:endParaRPr kumimoji="0" lang="es-MX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04336846"/>
                  </a:ext>
                </a:extLst>
              </a:tr>
            </a:tbl>
          </a:graphicData>
        </a:graphic>
      </p:graphicFrame>
      <p:sp>
        <p:nvSpPr>
          <p:cNvPr id="4" name="CuadroTexto 3">
            <a:extLst>
              <a:ext uri="{FF2B5EF4-FFF2-40B4-BE49-F238E27FC236}">
                <a16:creationId xmlns:a16="http://schemas.microsoft.com/office/drawing/2014/main" id="{4066E8FB-0BC2-49BB-9783-53CB11D18165}"/>
              </a:ext>
            </a:extLst>
          </p:cNvPr>
          <p:cNvSpPr txBox="1"/>
          <p:nvPr/>
        </p:nvSpPr>
        <p:spPr>
          <a:xfrm>
            <a:off x="290945" y="172620"/>
            <a:ext cx="38931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600" b="1" dirty="0">
                <a:solidFill>
                  <a:srgbClr val="732282"/>
                </a:solidFill>
              </a:rPr>
              <a:t>Calendario IPO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C6499B62-B96C-4038-942B-FF33F0785AA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0113584"/>
              </p:ext>
            </p:extLst>
          </p:nvPr>
        </p:nvGraphicFramePr>
        <p:xfrm>
          <a:off x="418279" y="6370628"/>
          <a:ext cx="11707459" cy="518160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830244">
                  <a:extLst>
                    <a:ext uri="{9D8B030D-6E8A-4147-A177-3AD203B41FA5}">
                      <a16:colId xmlns:a16="http://schemas.microsoft.com/office/drawing/2014/main" val="2033171054"/>
                    </a:ext>
                  </a:extLst>
                </a:gridCol>
                <a:gridCol w="811137">
                  <a:extLst>
                    <a:ext uri="{9D8B030D-6E8A-4147-A177-3AD203B41FA5}">
                      <a16:colId xmlns:a16="http://schemas.microsoft.com/office/drawing/2014/main" val="1813409843"/>
                    </a:ext>
                  </a:extLst>
                </a:gridCol>
                <a:gridCol w="2526492">
                  <a:extLst>
                    <a:ext uri="{9D8B030D-6E8A-4147-A177-3AD203B41FA5}">
                      <a16:colId xmlns:a16="http://schemas.microsoft.com/office/drawing/2014/main" val="3804378670"/>
                    </a:ext>
                  </a:extLst>
                </a:gridCol>
                <a:gridCol w="2087680">
                  <a:extLst>
                    <a:ext uri="{9D8B030D-6E8A-4147-A177-3AD203B41FA5}">
                      <a16:colId xmlns:a16="http://schemas.microsoft.com/office/drawing/2014/main" val="56836770"/>
                    </a:ext>
                  </a:extLst>
                </a:gridCol>
                <a:gridCol w="5451906">
                  <a:extLst>
                    <a:ext uri="{9D8B030D-6E8A-4147-A177-3AD203B41FA5}">
                      <a16:colId xmlns:a16="http://schemas.microsoft.com/office/drawing/2014/main" val="4022024157"/>
                    </a:ext>
                  </a:extLst>
                </a:gridCol>
              </a:tblGrid>
              <a:tr h="46086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LIII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Cualquier otra información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Mensual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0" dirty="0">
                          <a:latin typeface="+mn-lt"/>
                        </a:rPr>
                        <a:t>Lic. Rodrigo Germán Paredes Lozano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0" dirty="0">
                          <a:latin typeface="+mn-lt"/>
                        </a:rPr>
                        <a:t> Consejero Presidente</a:t>
                      </a:r>
                      <a:endParaRPr kumimoji="0" lang="es-MX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967462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13864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n 10">
            <a:extLst>
              <a:ext uri="{FF2B5EF4-FFF2-40B4-BE49-F238E27FC236}">
                <a16:creationId xmlns:a16="http://schemas.microsoft.com/office/drawing/2014/main" id="{0A3A0EC4-698D-41EA-8EE4-C0068105517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9825" y="233982"/>
            <a:ext cx="1924050" cy="662700"/>
          </a:xfrm>
          <a:prstGeom prst="rect">
            <a:avLst/>
          </a:prstGeom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DA195073-6C97-49D7-8BF1-61C3F8706887}"/>
              </a:ext>
            </a:extLst>
          </p:cNvPr>
          <p:cNvSpPr txBox="1"/>
          <p:nvPr/>
        </p:nvSpPr>
        <p:spPr>
          <a:xfrm>
            <a:off x="4307898" y="318392"/>
            <a:ext cx="572192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/>
              <a:t>Fecha de actualización</a:t>
            </a:r>
            <a:r>
              <a:rPr lang="es-MX" sz="1400" b="1" dirty="0">
                <a:solidFill>
                  <a:srgbClr val="732282"/>
                </a:solidFill>
              </a:rPr>
              <a:t>: 31 de marzo de 2024</a:t>
            </a:r>
          </a:p>
          <a:p>
            <a:r>
              <a:rPr lang="es-MX" sz="1400" dirty="0"/>
              <a:t>Servidor público responsable de generar la información:</a:t>
            </a:r>
          </a:p>
          <a:p>
            <a:r>
              <a:rPr lang="es-MX" sz="1400" b="1" dirty="0">
                <a:solidFill>
                  <a:schemeClr val="bg2">
                    <a:lumMod val="50000"/>
                  </a:schemeClr>
                </a:solidFill>
              </a:rPr>
              <a:t>Licda. Erika Georgina Oyervides González</a:t>
            </a:r>
            <a:endParaRPr lang="es-MX" sz="1400" b="1" dirty="0">
              <a:solidFill>
                <a:srgbClr val="6D6E71"/>
              </a:solidFill>
            </a:endParaRPr>
          </a:p>
          <a:p>
            <a:r>
              <a:rPr lang="es-MX" sz="1400" b="1" dirty="0">
                <a:solidFill>
                  <a:srgbClr val="6D6E71"/>
                </a:solidFill>
              </a:rPr>
              <a:t>Titular de la Unidad Técnica de Transparencia y Acceso a la Información. </a:t>
            </a:r>
          </a:p>
        </p:txBody>
      </p:sp>
      <p:graphicFrame>
        <p:nvGraphicFramePr>
          <p:cNvPr id="8" name="Tabla 7">
            <a:extLst>
              <a:ext uri="{FF2B5EF4-FFF2-40B4-BE49-F238E27FC236}">
                <a16:creationId xmlns:a16="http://schemas.microsoft.com/office/drawing/2014/main" id="{4222CF19-14A0-47EE-9ED0-A804043883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7958866"/>
              </p:ext>
            </p:extLst>
          </p:nvPr>
        </p:nvGraphicFramePr>
        <p:xfrm>
          <a:off x="418279" y="1363138"/>
          <a:ext cx="11707460" cy="4824274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811505">
                  <a:extLst>
                    <a:ext uri="{9D8B030D-6E8A-4147-A177-3AD203B41FA5}">
                      <a16:colId xmlns:a16="http://schemas.microsoft.com/office/drawing/2014/main" val="1977563373"/>
                    </a:ext>
                  </a:extLst>
                </a:gridCol>
                <a:gridCol w="825497">
                  <a:extLst>
                    <a:ext uri="{9D8B030D-6E8A-4147-A177-3AD203B41FA5}">
                      <a16:colId xmlns:a16="http://schemas.microsoft.com/office/drawing/2014/main" val="3380811448"/>
                    </a:ext>
                  </a:extLst>
                </a:gridCol>
                <a:gridCol w="2516637">
                  <a:extLst>
                    <a:ext uri="{9D8B030D-6E8A-4147-A177-3AD203B41FA5}">
                      <a16:colId xmlns:a16="http://schemas.microsoft.com/office/drawing/2014/main" val="1843179082"/>
                    </a:ext>
                  </a:extLst>
                </a:gridCol>
                <a:gridCol w="2107178">
                  <a:extLst>
                    <a:ext uri="{9D8B030D-6E8A-4147-A177-3AD203B41FA5}">
                      <a16:colId xmlns:a16="http://schemas.microsoft.com/office/drawing/2014/main" val="1091958252"/>
                    </a:ext>
                  </a:extLst>
                </a:gridCol>
                <a:gridCol w="5446643">
                  <a:extLst>
                    <a:ext uri="{9D8B030D-6E8A-4147-A177-3AD203B41FA5}">
                      <a16:colId xmlns:a16="http://schemas.microsoft.com/office/drawing/2014/main" val="1246113428"/>
                    </a:ext>
                  </a:extLst>
                </a:gridCol>
              </a:tblGrid>
              <a:tr h="491753">
                <a:tc>
                  <a:txBody>
                    <a:bodyPr/>
                    <a:lstStyle/>
                    <a:p>
                      <a:pPr algn="ctr"/>
                      <a:r>
                        <a:rPr lang="es-MX" sz="1400" b="0" dirty="0">
                          <a:solidFill>
                            <a:schemeClr val="bg1"/>
                          </a:solidFill>
                        </a:rPr>
                        <a:t>Artículo</a:t>
                      </a:r>
                      <a:endParaRPr lang="es-MX" sz="1400" b="0" dirty="0">
                        <a:solidFill>
                          <a:schemeClr val="bg1"/>
                        </a:solidFill>
                        <a:latin typeface="Gotham Bold" panose="02000803030000020004"/>
                      </a:endParaRPr>
                    </a:p>
                  </a:txBody>
                  <a:tcPr anchor="ctr">
                    <a:solidFill>
                      <a:srgbClr val="A963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0" dirty="0">
                          <a:solidFill>
                            <a:schemeClr val="bg1"/>
                          </a:solidFill>
                        </a:rPr>
                        <a:t>Fracción</a:t>
                      </a:r>
                      <a:endParaRPr lang="es-MX" sz="1400" b="0" dirty="0">
                        <a:solidFill>
                          <a:schemeClr val="bg1"/>
                        </a:solidFill>
                        <a:latin typeface="Gotham Bold" panose="02000803030000020004"/>
                      </a:endParaRPr>
                    </a:p>
                  </a:txBody>
                  <a:tcPr anchor="ctr">
                    <a:solidFill>
                      <a:srgbClr val="A963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0" dirty="0">
                          <a:solidFill>
                            <a:schemeClr val="bg1"/>
                          </a:solidFill>
                        </a:rPr>
                        <a:t>Obligación</a:t>
                      </a:r>
                      <a:endParaRPr lang="es-MX" sz="1400" b="0" dirty="0">
                        <a:solidFill>
                          <a:schemeClr val="bg1"/>
                        </a:solidFill>
                        <a:latin typeface="Gotham Bold" panose="02000803030000020004"/>
                      </a:endParaRPr>
                    </a:p>
                  </a:txBody>
                  <a:tcPr anchor="ctr">
                    <a:solidFill>
                      <a:srgbClr val="A963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0" dirty="0">
                          <a:solidFill>
                            <a:schemeClr val="bg1"/>
                          </a:solidFill>
                        </a:rPr>
                        <a:t>Fecha de actualización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0" dirty="0">
                          <a:solidFill>
                            <a:schemeClr val="bg1"/>
                          </a:solidFill>
                        </a:rPr>
                        <a:t> y/o revisión</a:t>
                      </a:r>
                      <a:endParaRPr lang="es-MX" sz="1400" b="0" dirty="0">
                        <a:solidFill>
                          <a:schemeClr val="bg1"/>
                        </a:solidFill>
                        <a:latin typeface="Gotham Bold" panose="02000803030000020004"/>
                      </a:endParaRPr>
                    </a:p>
                  </a:txBody>
                  <a:tcPr anchor="ctr">
                    <a:solidFill>
                      <a:srgbClr val="A963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0" dirty="0">
                          <a:solidFill>
                            <a:schemeClr val="bg1"/>
                          </a:solidFill>
                        </a:rPr>
                        <a:t>Servidor Público responsable</a:t>
                      </a:r>
                      <a:endParaRPr lang="es-MX" sz="1400" b="0" dirty="0">
                        <a:solidFill>
                          <a:schemeClr val="bg1"/>
                        </a:solidFill>
                        <a:latin typeface="Gotham Bold" panose="02000803030000020004"/>
                      </a:endParaRPr>
                    </a:p>
                  </a:txBody>
                  <a:tcPr anchor="ctr">
                    <a:solidFill>
                      <a:srgbClr val="A963A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6151141"/>
                  </a:ext>
                </a:extLst>
              </a:tr>
              <a:tr h="40370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22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Presupuesto aprobado</a:t>
                      </a:r>
                      <a:r>
                        <a:rPr lang="es-MX" sz="14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por partida y ejercido</a:t>
                      </a:r>
                      <a:endParaRPr lang="es-MX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Mensual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C.P. Aída Leticia de la Garza Muñoz</a:t>
                      </a:r>
                      <a:endParaRPr kumimoji="0" lang="es-MX" sz="14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Directora Ejecutiva de Administración</a:t>
                      </a:r>
                      <a:endParaRPr kumimoji="0" lang="es-MX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39034277"/>
                  </a:ext>
                </a:extLst>
              </a:tr>
              <a:tr h="40370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22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II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Contrato, monto y</a:t>
                      </a:r>
                      <a:r>
                        <a:rPr lang="es-MX" sz="14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factura</a:t>
                      </a:r>
                      <a:endParaRPr lang="es-MX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Mensual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C.P. Aída Leticia de la Garza Muñoz</a:t>
                      </a:r>
                      <a:endParaRPr kumimoji="0" lang="es-MX" sz="14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Directora Ejecutiva de Administración</a:t>
                      </a:r>
                      <a:endParaRPr kumimoji="0" lang="es-MX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184515"/>
                  </a:ext>
                </a:extLst>
              </a:tr>
              <a:tr h="40370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22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III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Nombre de la campaña y objeto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Mensual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C.P. Aída Leticia de la Garza Muñoz</a:t>
                      </a:r>
                      <a:endParaRPr kumimoji="0" lang="es-MX" sz="14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Directora Ejecutiva de Administración</a:t>
                      </a:r>
                      <a:endParaRPr kumimoji="0" lang="es-MX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7349577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22</a:t>
                      </a:r>
                      <a:endParaRPr kumimoji="0" lang="es-MX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IV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Fecha de inicio y fecha</a:t>
                      </a:r>
                      <a:r>
                        <a:rPr lang="es-MX" sz="14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de término</a:t>
                      </a:r>
                      <a:endParaRPr lang="es-MX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Mensual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C.P. Aída Leticia de la Garza Muñoz</a:t>
                      </a:r>
                      <a:endParaRPr kumimoji="0" lang="es-MX" sz="14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Directora Ejecutiva de Administración</a:t>
                      </a:r>
                      <a:endParaRPr kumimoji="0" lang="es-MX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1022586"/>
                  </a:ext>
                </a:extLst>
              </a:tr>
              <a:tr h="46020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22</a:t>
                      </a:r>
                      <a:endParaRPr kumimoji="0" lang="es-MX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V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Dependencia o dirección</a:t>
                      </a:r>
                      <a:r>
                        <a:rPr lang="es-MX" sz="14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que solicita</a:t>
                      </a:r>
                      <a:endParaRPr lang="es-MX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Mensual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C.P. Aída Leticia de la Garza Muñoz</a:t>
                      </a:r>
                      <a:endParaRPr kumimoji="0" lang="es-MX" sz="14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Directora Ejecutiva de Administración</a:t>
                      </a:r>
                      <a:endParaRPr kumimoji="0" lang="es-MX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56616394"/>
                  </a:ext>
                </a:extLst>
              </a:tr>
              <a:tr h="55122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22</a:t>
                      </a:r>
                      <a:endParaRPr kumimoji="0" lang="es-MX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VI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Tipo de medio de comunicación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Mensual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C.P. Aída Leticia de la Garza Muñoz</a:t>
                      </a:r>
                      <a:endParaRPr kumimoji="0" lang="es-MX" sz="14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Directora Ejecutiva de Administración</a:t>
                      </a:r>
                      <a:endParaRPr kumimoji="0" lang="es-MX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18069893"/>
                  </a:ext>
                </a:extLst>
              </a:tr>
              <a:tr h="64593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22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VII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Costos por cm o por min. o </a:t>
                      </a:r>
                      <a:r>
                        <a:rPr lang="es-MX" sz="14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seg</a:t>
                      </a:r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. Según sea el caso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Mensual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C.P. Aída Leticia de la Garza Muñoz</a:t>
                      </a:r>
                      <a:endParaRPr kumimoji="0" lang="es-MX" sz="14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Directora Ejecutiva de Administración</a:t>
                      </a:r>
                      <a:endParaRPr kumimoji="0" lang="es-MX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70509400"/>
                  </a:ext>
                </a:extLst>
              </a:tr>
              <a:tr h="45753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22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VIII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Padrón de proveedores y contratistas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Mensual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C.P. Aída Leticia de la </a:t>
                      </a:r>
                      <a:r>
                        <a:rPr kumimoji="0" lang="pt-BR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Garza</a:t>
                      </a:r>
                      <a:r>
                        <a:rPr kumimoji="0" lang="pt-BR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 Muñoz</a:t>
                      </a:r>
                      <a:endParaRPr kumimoji="0" lang="es-MX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Directora Ejecutiva de Administración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04336846"/>
                  </a:ext>
                </a:extLst>
              </a:tr>
            </a:tbl>
          </a:graphicData>
        </a:graphic>
      </p:graphicFrame>
      <p:sp>
        <p:nvSpPr>
          <p:cNvPr id="4" name="CuadroTexto 3">
            <a:extLst>
              <a:ext uri="{FF2B5EF4-FFF2-40B4-BE49-F238E27FC236}">
                <a16:creationId xmlns:a16="http://schemas.microsoft.com/office/drawing/2014/main" id="{4066E8FB-0BC2-49BB-9783-53CB11D18165}"/>
              </a:ext>
            </a:extLst>
          </p:cNvPr>
          <p:cNvSpPr txBox="1"/>
          <p:nvPr/>
        </p:nvSpPr>
        <p:spPr>
          <a:xfrm>
            <a:off x="290945" y="318392"/>
            <a:ext cx="38931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600" b="1" dirty="0">
                <a:solidFill>
                  <a:srgbClr val="732282"/>
                </a:solidFill>
              </a:rPr>
              <a:t>Calendario IPO</a:t>
            </a:r>
          </a:p>
        </p:txBody>
      </p:sp>
    </p:spTree>
    <p:extLst>
      <p:ext uri="{BB962C8B-B14F-4D97-AF65-F5344CB8AC3E}">
        <p14:creationId xmlns:p14="http://schemas.microsoft.com/office/powerpoint/2010/main" val="230378646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1723</TotalTime>
  <Words>2410</Words>
  <Application>Microsoft Office PowerPoint</Application>
  <PresentationFormat>Panorámica</PresentationFormat>
  <Paragraphs>564</Paragraphs>
  <Slides>11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Gotham Bold</vt:lpstr>
      <vt:lpstr>Times New Roman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Fernanda Sanchez PC</dc:creator>
  <cp:lastModifiedBy>Erika Oyervides</cp:lastModifiedBy>
  <cp:revision>202</cp:revision>
  <dcterms:created xsi:type="dcterms:W3CDTF">2018-01-03T18:23:02Z</dcterms:created>
  <dcterms:modified xsi:type="dcterms:W3CDTF">2024-04-04T23:12:24Z</dcterms:modified>
</cp:coreProperties>
</file>