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6" r:id="rId3"/>
    <p:sldId id="294" r:id="rId4"/>
    <p:sldId id="289" r:id="rId5"/>
    <p:sldId id="293" r:id="rId6"/>
    <p:sldId id="295" r:id="rId7"/>
    <p:sldId id="287" r:id="rId8"/>
    <p:sldId id="292" r:id="rId9"/>
    <p:sldId id="288" r:id="rId10"/>
    <p:sldId id="296" r:id="rId11"/>
    <p:sldId id="297" r:id="rId12"/>
    <p:sldId id="299" r:id="rId13"/>
    <p:sldId id="300" r:id="rId14"/>
    <p:sldId id="301" r:id="rId15"/>
    <p:sldId id="302" r:id="rId16"/>
    <p:sldId id="303" r:id="rId17"/>
    <p:sldId id="304" r:id="rId18"/>
    <p:sldId id="305" r:id="rId19"/>
    <p:sldId id="306" r:id="rId20"/>
    <p:sldId id="308" r:id="rId21"/>
    <p:sldId id="298" r:id="rId22"/>
    <p:sldId id="309" r:id="rId23"/>
    <p:sldId id="310" r:id="rId24"/>
    <p:sldId id="311" r:id="rId25"/>
    <p:sldId id="312" r:id="rId26"/>
    <p:sldId id="313" r:id="rId27"/>
    <p:sldId id="314" r:id="rId28"/>
    <p:sldId id="315" r:id="rId29"/>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963C4"/>
    <a:srgbClr val="7D3A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5FD947F-2DA8-41FC-813F-65A735AF8882}" type="datetimeFigureOut">
              <a:rPr lang="es-MX" smtClean="0"/>
              <a:t>03/04/2024</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4E1D961-687E-4239-9758-F39E147D9FC0}" type="slidenum">
              <a:rPr lang="es-MX" smtClean="0"/>
              <a:t>‹Nº›</a:t>
            </a:fld>
            <a:endParaRPr lang="es-MX"/>
          </a:p>
        </p:txBody>
      </p:sp>
    </p:spTree>
    <p:extLst>
      <p:ext uri="{BB962C8B-B14F-4D97-AF65-F5344CB8AC3E}">
        <p14:creationId xmlns:p14="http://schemas.microsoft.com/office/powerpoint/2010/main" val="3753962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C28935E8-AF98-4A3B-9128-1CF3E7440424}" type="slidenum">
              <a:rPr lang="es-MX" smtClean="0"/>
              <a:t>28</a:t>
            </a:fld>
            <a:endParaRPr lang="es-MX"/>
          </a:p>
        </p:txBody>
      </p:sp>
    </p:spTree>
    <p:extLst>
      <p:ext uri="{BB962C8B-B14F-4D97-AF65-F5344CB8AC3E}">
        <p14:creationId xmlns:p14="http://schemas.microsoft.com/office/powerpoint/2010/main" val="2957299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166AB-F861-40D9-8867-39C212EA0E4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EF82754-13C1-49B1-B450-A01E092281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853C7F9-2553-47F3-82D6-73B491109F70}"/>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5" name="Marcador de pie de página 4">
            <a:extLst>
              <a:ext uri="{FF2B5EF4-FFF2-40B4-BE49-F238E27FC236}">
                <a16:creationId xmlns:a16="http://schemas.microsoft.com/office/drawing/2014/main" id="{087ACE1E-234A-4518-B1F5-1C2F24BC207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12D5DAC-63CB-4945-8740-35F2ADFFF71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67273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AB03A-9401-4AA1-ABFB-BBEDC178246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5065CD77-1756-48BC-B7F3-450ADDC8256E}"/>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D58C75-1A90-45FC-B38D-7B2AAAF1329F}"/>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5" name="Marcador de pie de página 4">
            <a:extLst>
              <a:ext uri="{FF2B5EF4-FFF2-40B4-BE49-F238E27FC236}">
                <a16:creationId xmlns:a16="http://schemas.microsoft.com/office/drawing/2014/main" id="{4B94C74E-FC7D-438E-97CA-2C11AF8BA0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8385641-E92D-4340-A673-CF82ECD59C0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822968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7E61183-FEA1-4A5E-83AE-A497E4AB5A2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A07D85-17E7-4A34-8126-6D18BE6CA2B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7B38BF4-CC1C-4E1A-A367-EDBC538540AD}"/>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5" name="Marcador de pie de página 4">
            <a:extLst>
              <a:ext uri="{FF2B5EF4-FFF2-40B4-BE49-F238E27FC236}">
                <a16:creationId xmlns:a16="http://schemas.microsoft.com/office/drawing/2014/main" id="{DD858B84-C48E-4E59-B82D-C194E65B364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C456B9-14A7-4380-8F59-3149A070BDC4}"/>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93736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951AC8-5DFA-48F2-808B-E46F6FB864F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736EDB-A7D1-46A6-8E85-528C2C42E4DA}"/>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034E026-F7BD-484A-BEB3-3749F695E617}"/>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5" name="Marcador de pie de página 4">
            <a:extLst>
              <a:ext uri="{FF2B5EF4-FFF2-40B4-BE49-F238E27FC236}">
                <a16:creationId xmlns:a16="http://schemas.microsoft.com/office/drawing/2014/main" id="{416D967D-AC5E-43CD-8D40-F48AD29A0B2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E606819-C6E1-4AF1-9A8D-7475D21395E0}"/>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2709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EC90E-E51E-4C4A-B60C-8AD22979A0C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E3C4BCE-31FE-4AF0-A9EB-201C73FB4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00F37C48-9605-4570-AC89-E32DE2A481DE}"/>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5" name="Marcador de pie de página 4">
            <a:extLst>
              <a:ext uri="{FF2B5EF4-FFF2-40B4-BE49-F238E27FC236}">
                <a16:creationId xmlns:a16="http://schemas.microsoft.com/office/drawing/2014/main" id="{B08C92B4-5264-48A9-A2EE-9D832193C35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33869D6-6182-4401-8F19-BA7D3CCFEC89}"/>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4576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083583-C021-43D4-BC7A-E35A945295F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782F3BC-74FE-4150-9AF6-F3FE36374A6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AB310C3E-9095-4BE7-B681-8697A5DFC9E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9C07C88-E029-430C-9D73-957D43D21E64}"/>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6" name="Marcador de pie de página 5">
            <a:extLst>
              <a:ext uri="{FF2B5EF4-FFF2-40B4-BE49-F238E27FC236}">
                <a16:creationId xmlns:a16="http://schemas.microsoft.com/office/drawing/2014/main" id="{C6571F93-654F-4054-8593-8ED22848330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321810E-E006-4B3F-AD12-62C30CD5E638}"/>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274842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294DBB-2B8B-4932-BA6C-08A73625F1B7}"/>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623AC41E-36AB-4AFB-AADA-1EA3CA48F7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BBA2B9A7-4DE5-43D8-851B-7DFA002DE916}"/>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C321FF29-B335-4483-B014-C2F0E17613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956002-62DB-42AB-B53B-5ADEBF7F7A2D}"/>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625B30A-08FD-44AD-AC4A-9EA7C34ED2E9}"/>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8" name="Marcador de pie de página 7">
            <a:extLst>
              <a:ext uri="{FF2B5EF4-FFF2-40B4-BE49-F238E27FC236}">
                <a16:creationId xmlns:a16="http://schemas.microsoft.com/office/drawing/2014/main" id="{52781037-B360-4BDB-94BB-38C808EB6304}"/>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FBEE2EBE-35C9-402C-9187-93F8B157DE91}"/>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491589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61C7B-C348-408D-956C-D99E38597F8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AF4220F-C9B0-4215-8130-C5E682D49BD7}"/>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4" name="Marcador de pie de página 3">
            <a:extLst>
              <a:ext uri="{FF2B5EF4-FFF2-40B4-BE49-F238E27FC236}">
                <a16:creationId xmlns:a16="http://schemas.microsoft.com/office/drawing/2014/main" id="{8A6AF379-5225-416D-970C-66E2630D2C8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9BFF564-74BC-4B90-AFFD-523B18D1C6A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2473557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D2A0FCC-B097-4B7F-8519-96CA70356379}"/>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3" name="Marcador de pie de página 2">
            <a:extLst>
              <a:ext uri="{FF2B5EF4-FFF2-40B4-BE49-F238E27FC236}">
                <a16:creationId xmlns:a16="http://schemas.microsoft.com/office/drawing/2014/main" id="{EB25A664-6D94-4777-9C13-8DF6F909438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C2587C9D-FB27-45F8-B0AB-07AF140495E3}"/>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328065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889A4-B28D-455C-8CBE-A0E5F4F5CA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B79137E-3716-4CF1-B637-72C052FF3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7E5193F4-D10C-452E-A189-9286E3E8D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169A64E-297A-4827-90D4-9E6E298EA23E}"/>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6" name="Marcador de pie de página 5">
            <a:extLst>
              <a:ext uri="{FF2B5EF4-FFF2-40B4-BE49-F238E27FC236}">
                <a16:creationId xmlns:a16="http://schemas.microsoft.com/office/drawing/2014/main" id="{1796AAE0-73AA-4173-B4B6-745FC6A0DD9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8F491C4-5A9F-4846-B472-C0B807BC2E3D}"/>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734851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DFBB1F-DE1A-4ECF-B4A5-960DBF0435E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AF774BB-FEB6-4277-B9DA-44FF8A884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3AC28062-CF64-4319-90A3-5BB0AD8C3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6E33BF58-46F3-4AB4-83DB-13665BF1641A}"/>
              </a:ext>
            </a:extLst>
          </p:cNvPr>
          <p:cNvSpPr>
            <a:spLocks noGrp="1"/>
          </p:cNvSpPr>
          <p:nvPr>
            <p:ph type="dt" sz="half" idx="10"/>
          </p:nvPr>
        </p:nvSpPr>
        <p:spPr/>
        <p:txBody>
          <a:bodyPr/>
          <a:lstStyle/>
          <a:p>
            <a:fld id="{CE39A5E4-0D38-4A4B-81F4-6D08976F73A5}" type="datetimeFigureOut">
              <a:rPr lang="es-MX" smtClean="0"/>
              <a:t>03/04/2024</a:t>
            </a:fld>
            <a:endParaRPr lang="es-MX"/>
          </a:p>
        </p:txBody>
      </p:sp>
      <p:sp>
        <p:nvSpPr>
          <p:cNvPr id="6" name="Marcador de pie de página 5">
            <a:extLst>
              <a:ext uri="{FF2B5EF4-FFF2-40B4-BE49-F238E27FC236}">
                <a16:creationId xmlns:a16="http://schemas.microsoft.com/office/drawing/2014/main" id="{7E18ABF2-5276-43A1-B5A7-2CA38223177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9A61284-311C-4CFA-8FD6-5D7CB2AC3AD5}"/>
              </a:ext>
            </a:extLst>
          </p:cNvPr>
          <p:cNvSpPr>
            <a:spLocks noGrp="1"/>
          </p:cNvSpPr>
          <p:nvPr>
            <p:ph type="sldNum" sz="quarter" idx="12"/>
          </p:nvPr>
        </p:nvSpPr>
        <p:spPr/>
        <p:txBody>
          <a:bodyPr/>
          <a:lstStyle/>
          <a:p>
            <a:fld id="{91AA67D1-D7EB-41C1-A52B-EC507544C92D}" type="slidenum">
              <a:rPr lang="es-MX" smtClean="0"/>
              <a:t>‹Nº›</a:t>
            </a:fld>
            <a:endParaRPr lang="es-MX"/>
          </a:p>
        </p:txBody>
      </p:sp>
    </p:spTree>
    <p:extLst>
      <p:ext uri="{BB962C8B-B14F-4D97-AF65-F5344CB8AC3E}">
        <p14:creationId xmlns:p14="http://schemas.microsoft.com/office/powerpoint/2010/main" val="1549216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E8ECEB8-3FE3-416C-BD06-1AE38A7B5F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E393B8F-4B19-4647-B95B-62B7A29CBB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D2FED3-47ED-48C8-BFDC-22A4CB1DC4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9A5E4-0D38-4A4B-81F4-6D08976F73A5}" type="datetimeFigureOut">
              <a:rPr lang="es-MX" smtClean="0"/>
              <a:t>03/04/2024</a:t>
            </a:fld>
            <a:endParaRPr lang="es-MX"/>
          </a:p>
        </p:txBody>
      </p:sp>
      <p:sp>
        <p:nvSpPr>
          <p:cNvPr id="5" name="Marcador de pie de página 4">
            <a:extLst>
              <a:ext uri="{FF2B5EF4-FFF2-40B4-BE49-F238E27FC236}">
                <a16:creationId xmlns:a16="http://schemas.microsoft.com/office/drawing/2014/main" id="{04FBC074-B260-4646-84FC-8A31BEF36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F078E8B8-B072-4F0A-9EF1-7223A09047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A67D1-D7EB-41C1-A52B-EC507544C92D}" type="slidenum">
              <a:rPr lang="es-MX" smtClean="0"/>
              <a:t>‹Nº›</a:t>
            </a:fld>
            <a:endParaRPr lang="es-MX"/>
          </a:p>
        </p:txBody>
      </p:sp>
    </p:spTree>
    <p:extLst>
      <p:ext uri="{BB962C8B-B14F-4D97-AF65-F5344CB8AC3E}">
        <p14:creationId xmlns:p14="http://schemas.microsoft.com/office/powerpoint/2010/main" val="2411330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8300091-5C2B-4E06-B221-44C35FFD0B3B}"/>
              </a:ext>
            </a:extLst>
          </p:cNvPr>
          <p:cNvSpPr txBox="1"/>
          <p:nvPr/>
        </p:nvSpPr>
        <p:spPr>
          <a:xfrm>
            <a:off x="874751" y="4114799"/>
            <a:ext cx="5837274" cy="646331"/>
          </a:xfrm>
          <a:prstGeom prst="rect">
            <a:avLst/>
          </a:prstGeom>
          <a:noFill/>
        </p:spPr>
        <p:txBody>
          <a:bodyPr wrap="square" rtlCol="0">
            <a:spAutoFit/>
          </a:bodyPr>
          <a:lstStyle/>
          <a:p>
            <a:pPr algn="ctr"/>
            <a:r>
              <a:rPr lang="es-MX" sz="3600" dirty="0">
                <a:solidFill>
                  <a:schemeClr val="bg1"/>
                </a:solidFill>
                <a:latin typeface="Gotham Bold" panose="02000803030000020004" pitchFamily="2" charset="0"/>
              </a:rPr>
              <a:t>ACTIVIDADES </a:t>
            </a:r>
          </a:p>
        </p:txBody>
      </p:sp>
      <p:sp>
        <p:nvSpPr>
          <p:cNvPr id="5" name="CuadroTexto 4">
            <a:extLst>
              <a:ext uri="{FF2B5EF4-FFF2-40B4-BE49-F238E27FC236}">
                <a16:creationId xmlns:a16="http://schemas.microsoft.com/office/drawing/2014/main" id="{95F5B0B7-C590-42B9-BEEA-E08C1229EA57}"/>
              </a:ext>
            </a:extLst>
          </p:cNvPr>
          <p:cNvSpPr txBox="1"/>
          <p:nvPr/>
        </p:nvSpPr>
        <p:spPr>
          <a:xfrm>
            <a:off x="874751" y="4454861"/>
            <a:ext cx="5837274" cy="1938992"/>
          </a:xfrm>
          <a:prstGeom prst="rect">
            <a:avLst/>
          </a:prstGeom>
          <a:noFill/>
        </p:spPr>
        <p:txBody>
          <a:bodyPr wrap="square" rtlCol="0">
            <a:spAutoFit/>
          </a:bodyPr>
          <a:lstStyle/>
          <a:p>
            <a:pPr algn="ctr"/>
            <a:r>
              <a:rPr lang="es-MX" sz="6000">
                <a:solidFill>
                  <a:schemeClr val="bg1"/>
                </a:solidFill>
                <a:latin typeface="Gotham Bold" panose="02000803030000020004" pitchFamily="2" charset="0"/>
              </a:rPr>
              <a:t>CONSEJERO PRESIDENTE</a:t>
            </a:r>
            <a:endParaRPr lang="es-MX" sz="6000" dirty="0">
              <a:solidFill>
                <a:schemeClr val="bg1"/>
              </a:solidFill>
              <a:latin typeface="Gotham Bold" panose="02000803030000020004" pitchFamily="2" charset="0"/>
            </a:endParaRPr>
          </a:p>
        </p:txBody>
      </p:sp>
      <p:cxnSp>
        <p:nvCxnSpPr>
          <p:cNvPr id="9" name="Conector recto 8">
            <a:extLst>
              <a:ext uri="{FF2B5EF4-FFF2-40B4-BE49-F238E27FC236}">
                <a16:creationId xmlns:a16="http://schemas.microsoft.com/office/drawing/2014/main" id="{8F547564-0686-4708-8F3A-8F26CD633D46}"/>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39E8B66-4BB0-4149-A07D-542E25672D7C}"/>
              </a:ext>
            </a:extLst>
          </p:cNvPr>
          <p:cNvCxnSpPr>
            <a:cxnSpLocks/>
          </p:cNvCxnSpPr>
          <p:nvPr/>
        </p:nvCxnSpPr>
        <p:spPr>
          <a:xfrm>
            <a:off x="607219" y="6087583"/>
            <a:ext cx="118641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30501009-19E2-451C-95DD-A108FABF8A48}"/>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DEEBC596-7DE8-45B8-8CB6-044A7506BB3B}"/>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F04F1FD1-075D-47C3-A651-A7C54645B7C5}"/>
              </a:ext>
            </a:extLst>
          </p:cNvPr>
          <p:cNvCxnSpPr>
            <a:cxnSpLocks/>
          </p:cNvCxnSpPr>
          <p:nvPr/>
        </p:nvCxnSpPr>
        <p:spPr>
          <a:xfrm flipH="1">
            <a:off x="5802923" y="6087583"/>
            <a:ext cx="11257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FAACCD7C-CCCF-4D76-B8D5-AB7589238874}"/>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Imagen 16">
            <a:extLst>
              <a:ext uri="{FF2B5EF4-FFF2-40B4-BE49-F238E27FC236}">
                <a16:creationId xmlns:a16="http://schemas.microsoft.com/office/drawing/2014/main" id="{C202DBCA-A62C-4A21-AAB1-2C189512A5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9047" y="552793"/>
            <a:ext cx="3457989" cy="1188084"/>
          </a:xfrm>
          <a:prstGeom prst="rect">
            <a:avLst/>
          </a:prstGeom>
        </p:spPr>
      </p:pic>
    </p:spTree>
    <p:extLst>
      <p:ext uri="{BB962C8B-B14F-4D97-AF65-F5344CB8AC3E}">
        <p14:creationId xmlns:p14="http://schemas.microsoft.com/office/powerpoint/2010/main" val="3715851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812783118"/>
              </p:ext>
            </p:extLst>
          </p:nvPr>
        </p:nvGraphicFramePr>
        <p:xfrm>
          <a:off x="331974" y="1164149"/>
          <a:ext cx="11688789" cy="534151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Tercera Sesión Ordinaria del Comité Técnico Asesor del Programa de Resultados Electorales Preliminares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COTAPREP</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tercera </a:t>
                      </a:r>
                      <a:r>
                        <a:rPr lang="es-MX" sz="1200" b="0" kern="1200" dirty="0">
                          <a:solidFill>
                            <a:schemeClr val="dk1"/>
                          </a:solidFill>
                          <a:effectLst/>
                          <a:latin typeface="Segoe UI" panose="020B0502040204020203" pitchFamily="34" charset="0"/>
                          <a:ea typeface="+mn-ea"/>
                          <a:cs typeface="Segoe UI" panose="020B0502040204020203" pitchFamily="34" charset="0"/>
                        </a:rPr>
                        <a:t>Sesión Ordinaria del COTAPREP, donde vieron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designación al ente auditor entre otros.</a:t>
                      </a: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Coordinación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Atendió por parte del La Junta Local del INE, la invitación a la reunión de Coordinación de trabajo, en temas de Organización Electoral y se abordaron temas como: ubicación de casillas, bodegas electorales y mecanismos de recolección, </a:t>
                      </a: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del Comité de Administración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endParaRPr lang="es-MX" sz="1200" u="none" strike="noStrike" dirty="0">
                        <a:effectLst/>
                        <a:latin typeface="Segoe UI" panose="020B0502040204020203" pitchFamily="34" charset="0"/>
                        <a:cs typeface="Segoe UI" panose="020B0502040204020203" pitchFamily="34" charset="0"/>
                      </a:endParaRPr>
                    </a:p>
                    <a:p>
                      <a:pPr lvl="0" algn="just"/>
                      <a:r>
                        <a:rPr lang="es-MX" sz="1200" u="none" strike="noStrike" dirty="0">
                          <a:effectLst/>
                          <a:latin typeface="Segoe UI" panose="020B0502040204020203" pitchFamily="34" charset="0"/>
                          <a:cs typeface="Segoe UI" panose="020B0502040204020203" pitchFamily="34" charset="0"/>
                        </a:rPr>
                        <a:t>Asistió a la Sesión del Comité de Administración, donde se abordaron temas del Presupuesto, para el PEL 2024. </a:t>
                      </a: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2338814055"/>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spTree>
    <p:extLst>
      <p:ext uri="{BB962C8B-B14F-4D97-AF65-F5344CB8AC3E}">
        <p14:creationId xmlns:p14="http://schemas.microsoft.com/office/powerpoint/2010/main" val="2296901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017264187"/>
              </p:ext>
            </p:extLst>
          </p:nvPr>
        </p:nvGraphicFramePr>
        <p:xfrm>
          <a:off x="331974" y="1164149"/>
          <a:ext cx="11688789" cy="405834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Consejo General del IEC y Secretario Ejecutivo en la cual se abordaron temas como: </a:t>
                      </a:r>
                      <a:r>
                        <a:rPr lang="es-MX" sz="1200" b="0" i="0" kern="1200" dirty="0">
                          <a:solidFill>
                            <a:schemeClr val="dk1"/>
                          </a:solidFill>
                          <a:effectLst/>
                          <a:latin typeface="Segoe UI" panose="020B0502040204020203" pitchFamily="34" charset="0"/>
                          <a:ea typeface="+mn-ea"/>
                          <a:cs typeface="Segoe UI" panose="020B0502040204020203" pitchFamily="34" charset="0"/>
                        </a:rPr>
                        <a:t>Manual de capacitación a Comités Municipales, entre otros.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simbólica convenio de colaboración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31/01/2024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-AMCEE</a:t>
                      </a:r>
                    </a:p>
                  </a:txBody>
                  <a:tcPr marL="1503" marR="1503" marT="1503" marB="0" anchor="ctr">
                    <a:solidFill>
                      <a:srgbClr val="E6E6E6"/>
                    </a:solidFill>
                  </a:tcPr>
                </a:tc>
                <a:tc>
                  <a:txBody>
                    <a:bodyPr/>
                    <a:lstStyle/>
                    <a:p>
                      <a:pPr lvl="0" algn="just"/>
                      <a:r>
                        <a:rPr lang="es-MX" sz="1200" b="0" u="none" strike="noStrike" dirty="0">
                          <a:effectLst/>
                          <a:latin typeface="Segoe UI" panose="020B0502040204020203" pitchFamily="34" charset="0"/>
                          <a:cs typeface="Segoe UI" panose="020B0502040204020203" pitchFamily="34" charset="0"/>
                        </a:rPr>
                        <a:t>Presenció la firma del </a:t>
                      </a:r>
                      <a:r>
                        <a:rPr lang="es-MX" sz="1200" b="0" kern="1200" dirty="0">
                          <a:solidFill>
                            <a:schemeClr val="dk1"/>
                          </a:solidFill>
                          <a:effectLst/>
                          <a:latin typeface="Segoe UI" panose="020B0502040204020203" pitchFamily="34" charset="0"/>
                          <a:ea typeface="+mn-ea"/>
                          <a:cs typeface="Segoe UI" panose="020B0502040204020203" pitchFamily="34" charset="0"/>
                        </a:rPr>
                        <a:t>Convenio de Colaboración con el objeto de establecer bases y acuerdos para la implementación del Programa Operativo de la Red de Candidatas y la Red de Mujeres Electas para el proceso electoral local 2023-2024.</a:t>
                      </a:r>
                      <a:endParaRPr lang="es-MX" sz="1200" b="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bl>
          </a:graphicData>
        </a:graphic>
      </p:graphicFrame>
    </p:spTree>
    <p:extLst>
      <p:ext uri="{BB962C8B-B14F-4D97-AF65-F5344CB8AC3E}">
        <p14:creationId xmlns:p14="http://schemas.microsoft.com/office/powerpoint/2010/main" val="3848079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52138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Encuentro entre Partidos Políticos Nacionales y Liderazgos de Organización.</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Representantes de Partidos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OPLES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Atendió la invitación para participar en el </a:t>
                      </a:r>
                      <a:r>
                        <a:rPr lang="es-MX" sz="1200" b="0" i="0" u="none" strike="noStrike" kern="1200" dirty="0">
                          <a:solidFill>
                            <a:schemeClr val="dk1"/>
                          </a:solidFill>
                          <a:effectLst/>
                          <a:latin typeface="Segoe UI" panose="020B0502040204020203" pitchFamily="34" charset="0"/>
                          <a:ea typeface="+mn-ea"/>
                          <a:cs typeface="Segoe UI" panose="020B0502040204020203" pitchFamily="34" charset="0"/>
                        </a:rPr>
                        <a:t>e</a:t>
                      </a:r>
                      <a:r>
                        <a:rPr lang="es-MX" sz="1200" kern="1200" dirty="0">
                          <a:solidFill>
                            <a:schemeClr val="dk1"/>
                          </a:solidFill>
                          <a:effectLst/>
                          <a:latin typeface="Segoe UI" panose="020B0502040204020203" pitchFamily="34" charset="0"/>
                          <a:ea typeface="+mn-ea"/>
                          <a:cs typeface="Segoe UI" panose="020B0502040204020203" pitchFamily="34" charset="0"/>
                        </a:rPr>
                        <a:t>ncuentro entre Partidos Políticos Nacionales y Liderazgos de Organización, en el que se abordaron temas relacionados a la democracia.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de COTAPREP</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Virtual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Asistió  a la Sesión Extraordinaria del Comité Técnico Asesor del Programa de Resultados Electorales Preliminares, en los que se aprobó el </a:t>
                      </a:r>
                      <a:r>
                        <a:rPr lang="es-MX" sz="1200" kern="1200" dirty="0">
                          <a:solidFill>
                            <a:schemeClr val="dk1"/>
                          </a:solidFill>
                          <a:effectLst/>
                          <a:latin typeface="Segoe UI" panose="020B0502040204020203" pitchFamily="34" charset="0"/>
                          <a:ea typeface="+mn-ea"/>
                          <a:cs typeface="Segoe UI" panose="020B0502040204020203" pitchFamily="34" charset="0"/>
                        </a:rPr>
                        <a:t>Prototipo navegable del sitio de publicación y formato de bases de datos que se utilizarán en la operación del PREP. </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integrantes del Consejo General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Integración de la Comisión Temporal de Fiscalización.</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203544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331974" y="1164149"/>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con la Mtra. Isela Licerio, líder Sindical de la Sección 38</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07/02/2024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Sección 38</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SNTE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a:t>
                      </a:r>
                      <a:r>
                        <a:rPr lang="es-MX" sz="1200" kern="1200" dirty="0">
                          <a:solidFill>
                            <a:schemeClr val="dk1"/>
                          </a:solidFill>
                          <a:effectLst/>
                          <a:latin typeface="Segoe UI" panose="020B0502040204020203" pitchFamily="34" charset="0"/>
                          <a:ea typeface="+mn-ea"/>
                          <a:cs typeface="Segoe UI" panose="020B0502040204020203" pitchFamily="34" charset="0"/>
                        </a:rPr>
                        <a:t>la Mtra. Isela Licerio, líder Sindical de la Sección 38 para definir detalles del evento </a:t>
                      </a:r>
                      <a:r>
                        <a:rPr lang="es-ES" sz="1200" kern="1200" dirty="0">
                          <a:solidFill>
                            <a:schemeClr val="dk1"/>
                          </a:solidFill>
                          <a:effectLst/>
                          <a:latin typeface="Segoe UI" panose="020B0502040204020203" pitchFamily="34" charset="0"/>
                          <a:ea typeface="+mn-ea"/>
                          <a:cs typeface="Segoe UI" panose="020B0502040204020203" pitchFamily="34" charset="0"/>
                        </a:rPr>
                        <a:t>evento de “Cuenta-Cuentos”.</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con la Directora de la DEA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08/02/2024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Presentación y reunión de trabajo con la Directora Ejecutiva de Administración para tratar asuntos propios del Instituto Electoral de Coahuila.</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339466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3400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Evento de Banderazo de salida operativa de SE  y CAE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Explanada del Parque las Maravillas</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Junta Local INE</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Participó en el banderazo de salida de trabajo de campo de los SE y CAE, que estarán realizando los trabajos operativos del PEL 2024. </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 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con el medio ACCESO TV</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ACCESO TV</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 ACCESO TV,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trabajo con la Junta Distrital 08</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Junta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Integrantes de la JD 08</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JDE08 INE Coahuila</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Asistió a la reunión de trabajo con integrantes de la Junta Distrital 08 del Instituto Nacional Electoral de Coahuila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1911336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36441"/>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Próxima Sesión Extraordinaria del Consejo General del Instituto Electoral de Coahuila.</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Reunión de trabajo con JLE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Secretario Ejecutivo, y personal de la JLE INE Coahuila. Para tratar temas relacionados, con los Lineamientos de la Entrega – Recepción y Traslado de los paquetes electorales. </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 llevó a cabo Entrevista a aspirante de Oficialía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Asistió junto con las consejerías electorales  del Consejo General a la entrevista que se llevó a cabo al aspirante C. Gustavo Rangel,  para ocupar la vacante de la  Oficialía Electoral del IEC.</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a medio de comunicación Siglo Torreón.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–Siglo Torreón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al medio </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Siglo Torreón</a:t>
                      </a:r>
                      <a:r>
                        <a:rPr lang="es-MX" sz="1200" b="0" i="0" dirty="0">
                          <a:solidFill>
                            <a:srgbClr val="14171A"/>
                          </a:solidFill>
                          <a:effectLst/>
                          <a:latin typeface="Segoe UI" panose="020B0502040204020203" pitchFamily="34" charset="0"/>
                          <a:cs typeface="Segoe UI" panose="020B0502040204020203" pitchFamily="34" charset="0"/>
                        </a:rPr>
                        <a:t>, para hablar sobre temas relacionados con 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bl>
          </a:graphicData>
        </a:graphic>
      </p:graphicFrame>
    </p:spTree>
    <p:extLst>
      <p:ext uri="{BB962C8B-B14F-4D97-AF65-F5344CB8AC3E}">
        <p14:creationId xmlns:p14="http://schemas.microsoft.com/office/powerpoint/2010/main" val="930952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27449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20/02/2024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Próxima Sesión del Consejo General; Informe de asuntos laborales, radicados ante el Tribunal Electoral del Estado de Coahuila de Zaragoza y la Junta Local de Conciliación y Arbitraje.</a:t>
                      </a:r>
                    </a:p>
                    <a:p>
                      <a:pPr lvl="0" algn="just"/>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21/02/2024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con integrantes</a:t>
                      </a:r>
                      <a:r>
                        <a:rPr lang="es-MX" sz="1200" u="none" strike="noStrike" dirty="0">
                          <a:effectLst/>
                          <a:latin typeface="Segoe UI" panose="020B0502040204020203" pitchFamily="34" charset="0"/>
                          <a:cs typeface="Segoe UI" panose="020B0502040204020203" pitchFamily="34" charset="0"/>
                        </a:rPr>
                        <a:t> de la Comisión de Organización Electoral del Instituto Electoral de Coahuila, para tratar asuntos del Proceso Electoral Local 2024.</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impartida por el Dr. Lorenzo Córdova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22/02/2024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UANE</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UANE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conferencia impartida por el Dr. Lorenzo Córdova </a:t>
                      </a:r>
                      <a:r>
                        <a:rPr lang="es-MX" sz="1200" u="none" strike="noStrike" dirty="0" err="1">
                          <a:effectLst/>
                          <a:latin typeface="Segoe UI" panose="020B0502040204020203" pitchFamily="34" charset="0"/>
                          <a:cs typeface="Segoe UI" panose="020B0502040204020203" pitchFamily="34" charset="0"/>
                        </a:rPr>
                        <a:t>Vianello</a:t>
                      </a:r>
                      <a:r>
                        <a:rPr lang="es-MX" sz="1200" u="none" strike="noStrike" dirty="0">
                          <a:effectLst/>
                          <a:latin typeface="Segoe UI" panose="020B0502040204020203" pitchFamily="34" charset="0"/>
                          <a:cs typeface="Segoe UI" panose="020B0502040204020203" pitchFamily="34" charset="0"/>
                        </a:rPr>
                        <a:t>, en el cual se abordó el tema de </a:t>
                      </a:r>
                      <a:r>
                        <a:rPr lang="es-ES" sz="1200" u="none" strike="noStrike" dirty="0">
                          <a:effectLst/>
                          <a:latin typeface="Segoe UI" panose="020B0502040204020203" pitchFamily="34" charset="0"/>
                          <a:cs typeface="Segoe UI" panose="020B0502040204020203" pitchFamily="34" charset="0"/>
                        </a:rPr>
                        <a:t>Perspectiva sobre el Proceso Electoral 2023-2024.</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662815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02458" y="103694"/>
            <a:ext cx="2514188" cy="995039"/>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033360"/>
          <a:ext cx="11688789" cy="5722363"/>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9650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Entrevistas de la Segunda Convocatoria </a:t>
                      </a:r>
                      <a:r>
                        <a:rPr lang="es-MX" sz="1200" kern="1200" dirty="0">
                          <a:solidFill>
                            <a:schemeClr val="dk1"/>
                          </a:solidFill>
                          <a:effectLst/>
                          <a:latin typeface="Segoe UI" panose="020B0502040204020203" pitchFamily="34" charset="0"/>
                          <a:ea typeface="+mn-ea"/>
                          <a:cs typeface="Segoe UI" panose="020B0502040204020203" pitchFamily="34" charset="0"/>
                        </a:rPr>
                        <a:t>para la Integración de la Lista General de suplentes.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25/02/2024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Atendió acompañado de las consejerías electorales del Consejo General las entrevistas correspondientes para los aspirantes de la segunda Convocatoria  para Integración de la Lista General de suplentes en 23 de los 38 de los Comités Municipales Electorales respectivamente.</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120426186"/>
                  </a:ext>
                </a:extLst>
              </a:tr>
            </a:tbl>
          </a:graphicData>
        </a:graphic>
      </p:graphicFrame>
    </p:spTree>
    <p:extLst>
      <p:ext uri="{BB962C8B-B14F-4D97-AF65-F5344CB8AC3E}">
        <p14:creationId xmlns:p14="http://schemas.microsoft.com/office/powerpoint/2010/main" val="2230080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7002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79460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Instalación de la Comisión de Blindaje Electoral del Gobierno del Estado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Museo del Desierto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 - AS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instalación de la Comisión de Blindaje Electoral del Gobierno del Estado, en el cual participaron distintas Instituciones, en ella se establecerán las líneas generales relativas a los compromisos que deben asumir los distintos actores, gubernamentales y políticos.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Destrucción de la documentación y material electoral del Proceso Electoral Local Ordinario 2023.</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con integrantes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27/02/2024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 con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413924088"/>
                  </a:ext>
                </a:extLst>
              </a:tr>
            </a:tbl>
          </a:graphicData>
        </a:graphic>
      </p:graphicFrame>
    </p:spTree>
    <p:extLst>
      <p:ext uri="{BB962C8B-B14F-4D97-AF65-F5344CB8AC3E}">
        <p14:creationId xmlns:p14="http://schemas.microsoft.com/office/powerpoint/2010/main" val="3096149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91617"/>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COPARMEX</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 COPARMEX</a:t>
                      </a: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Atendió la reunión de trabajo con representantes de COPARMEX Coahuila, en la que se atendieron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“Candidatas y Candidatos, Conóceles”   y se acordaron  10 Compromisos Anticorrupción propuestos por Coparmex y CCIC.</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Instalación de la Comisión Temporal de Fiscalización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29/02/2024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Sesión Ordinaria de la Comisión Temporal de Fiscalización en la cual se dio por instalada e integrada por las Consejerías.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29/02/2024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Norte Estudio</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en compañía de las consejerías electorales integrantes del Consejo General del IEC, a la presentación y propuesta de la campaña institucional para el Instituto Electoral de Coahuila en el PELO 2024, por parte de la empresa Norte.</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bl>
          </a:graphicData>
        </a:graphic>
      </p:graphicFrame>
    </p:spTree>
    <p:extLst>
      <p:ext uri="{BB962C8B-B14F-4D97-AF65-F5344CB8AC3E}">
        <p14:creationId xmlns:p14="http://schemas.microsoft.com/office/powerpoint/2010/main" val="2093206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3629382623"/>
              </p:ext>
            </p:extLst>
          </p:nvPr>
        </p:nvGraphicFramePr>
        <p:xfrm>
          <a:off x="331974" y="1164149"/>
          <a:ext cx="11688789" cy="515713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Solemne con motivo del Inicio del Proceso Electoral Ordinario 2024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Sala de sesiones del 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Representantes de Partidos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14171A"/>
                          </a:solidFill>
                          <a:effectLst/>
                          <a:latin typeface="Segoe UI" panose="020B0502040204020203" pitchFamily="34" charset="0"/>
                          <a:cs typeface="Segoe UI" panose="020B0502040204020203" pitchFamily="34" charset="0"/>
                        </a:rPr>
                        <a:t>Presidió la </a:t>
                      </a:r>
                      <a:r>
                        <a:rPr lang="es-MX" sz="1200" kern="1200" dirty="0">
                          <a:solidFill>
                            <a:schemeClr val="dk1"/>
                          </a:solidFill>
                          <a:effectLst/>
                          <a:latin typeface="Segoe UI" panose="020B0502040204020203" pitchFamily="34" charset="0"/>
                          <a:ea typeface="+mn-ea"/>
                          <a:cs typeface="Segoe UI" panose="020B0502040204020203" pitchFamily="34" charset="0"/>
                        </a:rPr>
                        <a:t>Sesión Solemne con motivo del Inicio del Proceso Electoral Ordinario 2024 del Instituto Electoral de Coahuila.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de 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 con TV Azteca</a:t>
                      </a: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Telefónica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Atendió entrevista vía telefónica con Cristian Estrada de TV Azteca para hablar sobre generalidades del Proceso Electoral Local Ordinario PELO 2024.</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2662363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469842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Festejo de Cumpleañeros Febrero 2024</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Funcionariado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14171A"/>
                        </a:solidFill>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Fomentar el bienestar personal del funcionariado del Instituto Electoral de Coahuila, Y “Brindar en el mes de cumpleaños un detalle a nombre del Instituto y organizar un pequeño convivio para festejar a las y los cumpleañeros del mes”</a:t>
                      </a:r>
                      <a:r>
                        <a:rPr lang="es-MX" sz="1800" b="0" kern="1200" dirty="0">
                          <a:solidFill>
                            <a:schemeClr val="dk1"/>
                          </a:solidFill>
                          <a:effectLst/>
                          <a:latin typeface="+mn-lt"/>
                          <a:ea typeface="+mn-ea"/>
                          <a:cs typeface="+mn-cs"/>
                        </a:rPr>
                        <a:t>.</a:t>
                      </a:r>
                      <a:endParaRPr lang="es-MX" sz="1200" b="0" kern="1200" noProof="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Reunión de Campaña Institucional del IEC</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chemeClr val="dk1"/>
                          </a:solidFill>
                          <a:effectLst/>
                          <a:uLnTx/>
                          <a:uFillTx/>
                          <a:latin typeface="Segoe UI" panose="020B0502040204020203" pitchFamily="34" charset="0"/>
                          <a:ea typeface="+mn-ea"/>
                          <a:cs typeface="Segoe UI" panose="020B0502040204020203" pitchFamily="34" charset="0"/>
                        </a:rPr>
                        <a:t>IEC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kern="1200" dirty="0">
                        <a:solidFill>
                          <a:schemeClr val="dk1"/>
                        </a:solidFill>
                        <a:effectLst/>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kern="1200" dirty="0">
                          <a:solidFill>
                            <a:schemeClr val="dk1"/>
                          </a:solidFill>
                          <a:effectLst/>
                          <a:latin typeface="Segoe UI" panose="020B0502040204020203" pitchFamily="34" charset="0"/>
                          <a:ea typeface="+mn-ea"/>
                          <a:cs typeface="Segoe UI" panose="020B0502040204020203" pitchFamily="34" charset="0"/>
                        </a:rPr>
                        <a:t>Presentación de la propuesta para la Campaña promoción al voto 2024 por parte de la empresa Norte Estudio.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3665882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C24AA7-86F1-431C-7D3F-6A99E67359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11D9358-CC05-88B2-8C5F-5C89C13FE359}"/>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296BB890-B33C-89C0-CA2C-550436969A1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E9200525-81FD-9AB5-0345-7A80E105B7AF}"/>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F8162F6-9B86-5C93-C2A3-49476183782A}"/>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1D6ECDFA-4E75-81BE-2007-19341B6E1EC9}"/>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FB6F5BC-867C-D4E2-65A2-F3DDD91089C4}"/>
              </a:ext>
            </a:extLst>
          </p:cNvPr>
          <p:cNvGraphicFramePr>
            <a:graphicFrameLocks noGrp="1"/>
          </p:cNvGraphicFramePr>
          <p:nvPr/>
        </p:nvGraphicFramePr>
        <p:xfrm>
          <a:off x="251605" y="1060632"/>
          <a:ext cx="11688789" cy="565761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925763">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07655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Destrucción de documentación y Material Electoral</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Bodega Electoral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al arranque de los trabajos de destrucción de documentación y material electoral generados en los Procesos Electorales Locales de 2021 y 2023</a:t>
                      </a:r>
                    </a:p>
                  </a:txBody>
                  <a:tcPr marL="1503" marR="1503" marT="1503" marB="0" anchor="ctr">
                    <a:solidFill>
                      <a:srgbClr val="E6E6E6"/>
                    </a:solidFill>
                  </a:tcPr>
                </a:tc>
                <a:extLst>
                  <a:ext uri="{0D108BD9-81ED-4DB2-BD59-A6C34878D82A}">
                    <a16:rowId xmlns:a16="http://schemas.microsoft.com/office/drawing/2014/main" val="3377474807"/>
                  </a:ext>
                </a:extLst>
              </a:tr>
              <a:tr h="107655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Consejeras y Consejeros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05/03/2024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el Programa "Feria del Desierto 2024".</a:t>
                      </a:r>
                    </a:p>
                    <a:p>
                      <a:pPr lvl="0"/>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125573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Ceremonia de reconocimiento al Mtro. Esteban Sanchez Cabello</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05/03/2024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Presencial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Se otorgó un reconocimiento al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Mtro. Esteban Sánchez Cabello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por su labor como Fiscal en Delitos Electorales, en agradecimiento al apoyo brindado al Instituto Electoral de Coahuila.</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1255733">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con la Secretaría de Fiscalización del Estado y Rendición de Cuentas.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07/03/2024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Oficinas de la Secretaria de Fiscalización</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Secretaría de fiscalización del Estado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Secretaría de Fiscalización del Estado </a:t>
                      </a:r>
                    </a:p>
                  </a:txBody>
                  <a:tcPr marL="1503" marR="1503" marT="1503" marB="0" anchor="ctr">
                    <a:solidFill>
                      <a:srgbClr val="E6E6E6"/>
                    </a:solidFill>
                  </a:tcPr>
                </a:tc>
                <a:tc>
                  <a:txBody>
                    <a:bodyPr/>
                    <a:lstStyle/>
                    <a:p>
                      <a:pPr algn="just"/>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esta reunión con el propósito de acordar la agenda y/o gira del Blindaje en materia Electoral.</a:t>
                      </a:r>
                    </a:p>
                  </a:txBody>
                  <a:tcPr marL="1503" marR="1503" marT="1503" marB="0" anchor="ctr">
                    <a:solidFill>
                      <a:srgbClr val="E6E6E6"/>
                    </a:solidFill>
                  </a:tcPr>
                </a:tc>
                <a:extLst>
                  <a:ext uri="{0D108BD9-81ED-4DB2-BD59-A6C34878D82A}">
                    <a16:rowId xmlns:a16="http://schemas.microsoft.com/office/drawing/2014/main" val="1799288004"/>
                  </a:ext>
                </a:extLst>
              </a:tr>
            </a:tbl>
          </a:graphicData>
        </a:graphic>
      </p:graphicFrame>
    </p:spTree>
    <p:extLst>
      <p:ext uri="{BB962C8B-B14F-4D97-AF65-F5344CB8AC3E}">
        <p14:creationId xmlns:p14="http://schemas.microsoft.com/office/powerpoint/2010/main" val="2736146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9"/>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Evento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en Saltillo,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Evento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Centenario</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Presentación cuentacuentos “Democracia en el país de los monstruos”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Escuela Anexa a la Normal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Autoridades Educativas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IEC - SEP</a:t>
                      </a:r>
                    </a:p>
                  </a:txBody>
                  <a:tcPr marL="1503" marR="1503" marT="1503" marB="0" anchor="ctr">
                    <a:solidFill>
                      <a:srgbClr val="E6E6E6"/>
                    </a:solidFill>
                  </a:tcPr>
                </a:tc>
                <a:tc>
                  <a:txBody>
                    <a:bodyPr/>
                    <a:lstStyle/>
                    <a:p>
                      <a:pPr algn="just"/>
                      <a:r>
                        <a:rPr lang="es-ES"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Coordinó y asistió al evento de cuentacuentos, derivado de la Importancia de la educación cívica, como eje fundamental para el fortalecimiento de la democracia en nuestro país. </a:t>
                      </a:r>
                    </a:p>
                    <a:p>
                      <a:endPar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Asistió a la reunión de trabajo con Consejeros Electorales del IEC y Secretario Ejecutivo, en la cual se abordaron temas como</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Proyecto de Acuerdo de la Comisión de Organización Electoral, mediante el cual se aprueban los Lineamientos.</a:t>
                      </a:r>
                    </a:p>
                  </a:txBody>
                  <a:tcPr marL="1503" marR="1503" marT="1503" marB="0" anchor="ctr">
                    <a:solidFill>
                      <a:srgbClr val="E6E6E6"/>
                    </a:solidFill>
                  </a:tcPr>
                </a:tc>
                <a:extLst>
                  <a:ext uri="{0D108BD9-81ED-4DB2-BD59-A6C34878D82A}">
                    <a16:rowId xmlns:a16="http://schemas.microsoft.com/office/drawing/2014/main" val="3339723539"/>
                  </a:ext>
                </a:extLst>
              </a:tr>
            </a:tbl>
          </a:graphicData>
        </a:graphic>
      </p:graphicFrame>
    </p:spTree>
    <p:extLst>
      <p:ext uri="{BB962C8B-B14F-4D97-AF65-F5344CB8AC3E}">
        <p14:creationId xmlns:p14="http://schemas.microsoft.com/office/powerpoint/2010/main" val="576219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25365" y="1125569"/>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683666">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a:solidFill>
                            <a:srgbClr val="000000"/>
                          </a:solidFill>
                          <a:effectLst/>
                          <a:latin typeface="Segoe UI" panose="020B0502040204020203" pitchFamily="34" charset="0"/>
                          <a:cs typeface="Segoe UI" panose="020B0502040204020203" pitchFamily="34" charset="0"/>
                        </a:rPr>
                        <a:t>12/03/2024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a:ln>
                            <a:noFill/>
                          </a:ln>
                          <a:solidFill>
                            <a:srgbClr val="000000"/>
                          </a:solidFill>
                          <a:effectLst/>
                          <a:uLnTx/>
                          <a:uFillTx/>
                          <a:latin typeface="Segoe UI" panose="020B0502040204020203" pitchFamily="34" charset="0"/>
                          <a:ea typeface="+mn-ea"/>
                          <a:cs typeface="Segoe UI" panose="020B0502040204020203" pitchFamily="34" charset="0"/>
                        </a:rPr>
                        <a:t>Virtual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informativa COPARMEX</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Personal de COPARMEX</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COPARMEX</a:t>
                      </a:r>
                    </a:p>
                  </a:txBody>
                  <a:tcPr marL="1503" marR="1503" marT="1503" marB="0" anchor="ctr">
                    <a:solidFill>
                      <a:srgbClr val="E6E6E6"/>
                    </a:solidFill>
                  </a:tcPr>
                </a:tc>
                <a:tc>
                  <a:txBody>
                    <a:bodyPr/>
                    <a:lstStyle/>
                    <a:p>
                      <a:pPr lvl="0" algn="just"/>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Celebró la Firma de convenio de colaboración con COPARMEX para fomentar la participación ciudadana.</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Taller sobre Acciones Afirmativas con un enfoque especial en la comunidad </a:t>
                      </a:r>
                      <a:r>
                        <a:rPr lang="es-MX" sz="1800" b="0" i="0" kern="1200" dirty="0">
                          <a:solidFill>
                            <a:schemeClr val="dk1"/>
                          </a:solidFill>
                          <a:effectLst/>
                          <a:latin typeface="+mn-lt"/>
                          <a:ea typeface="+mn-ea"/>
                          <a:cs typeface="+mn-cs"/>
                        </a:rPr>
                        <a:t> </a:t>
                      </a:r>
                      <a:r>
                        <a:rPr lang="es-MX" sz="1200" kern="1200" dirty="0">
                          <a:solidFill>
                            <a:schemeClr val="dk1"/>
                          </a:solidFill>
                          <a:effectLst/>
                          <a:latin typeface="Segoe UI" panose="020B0502040204020203" pitchFamily="34" charset="0"/>
                          <a:ea typeface="+mn-ea"/>
                          <a:cs typeface="Segoe UI" panose="020B0502040204020203" pitchFamily="34" charset="0"/>
                        </a:rPr>
                        <a:t>LGBTTTIQ+</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r>
                        <a:rPr lang="es-ES" sz="1200" kern="1200" dirty="0">
                          <a:solidFill>
                            <a:schemeClr val="dk1"/>
                          </a:solidFill>
                          <a:effectLst/>
                          <a:latin typeface="Segoe UI" panose="020B0502040204020203" pitchFamily="34" charset="0"/>
                          <a:ea typeface="+mn-ea"/>
                          <a:cs typeface="Segoe UI" panose="020B0502040204020203" pitchFamily="34" charset="0"/>
                        </a:rPr>
                        <a:t>Comunidad </a:t>
                      </a:r>
                      <a:r>
                        <a:rPr lang="es-MX" sz="1800" b="0" i="0" kern="1200" dirty="0">
                          <a:solidFill>
                            <a:schemeClr val="dk1"/>
                          </a:solidFill>
                          <a:effectLst/>
                          <a:latin typeface="+mn-lt"/>
                          <a:ea typeface="+mn-ea"/>
                          <a:cs typeface="+mn-cs"/>
                        </a:rPr>
                        <a:t> </a:t>
                      </a:r>
                      <a:r>
                        <a:rPr lang="es-MX" sz="1200" kern="1200" dirty="0">
                          <a:solidFill>
                            <a:schemeClr val="dk1"/>
                          </a:solidFill>
                          <a:effectLst/>
                          <a:latin typeface="Segoe UI" panose="020B0502040204020203" pitchFamily="34" charset="0"/>
                          <a:ea typeface="+mn-ea"/>
                          <a:cs typeface="Segoe UI" panose="020B0502040204020203" pitchFamily="34" charset="0"/>
                        </a:rPr>
                        <a:t>LGBTTTIQ+</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Coordinó el taller sobre las acciones afirmativas para profundizar en el conocimiento y la implementación de medidas compensatorias que garanticen la igualdad de derechos y oportunidades para todas las personas, independientemente de su orientación sexual o identidad de género.</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de Comisión de Organización Electoral</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13/03/2024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de trabajo con integrantes de la Comisión de Organización Electoral del Instituto Electoral de Coahuila.</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797770261"/>
                  </a:ext>
                </a:extLst>
              </a:tr>
            </a:tbl>
          </a:graphicData>
        </a:graphic>
      </p:graphicFrame>
    </p:spTree>
    <p:extLst>
      <p:ext uri="{BB962C8B-B14F-4D97-AF65-F5344CB8AC3E}">
        <p14:creationId xmlns:p14="http://schemas.microsoft.com/office/powerpoint/2010/main" val="563918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35837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262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CANIRAC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14/03/2024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Torreón,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Consejo de CARIRAC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IEC-CANIRAC</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Firmó Convenio de colaboración con CANIRAC, para la promoción del voto y la Participación Ciudadana en Jornada Electoral del próximo 2 de Junio.</a:t>
                      </a: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entre el IEC –JLE INE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16/03/2024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Directores</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IEC-JLE-INE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reunión de trabajo con la JLE del INE Coahuila, para llevar a cabo una revisión de actividades en curso y próximas a realizarse a cargo de las áreas competentes de las respectivas instituciones.</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UTC</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19/03/2024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la Universidad UTC</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u="none" strike="noStrike" dirty="0">
                          <a:effectLst/>
                          <a:latin typeface="Segoe UI" panose="020B0502040204020203" pitchFamily="34" charset="0"/>
                          <a:cs typeface="Segoe UI" panose="020B0502040204020203" pitchFamily="34" charset="0"/>
                        </a:rPr>
                        <a:t>Directivos de UTC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UTC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Firmó e impulsó Convenio de colaboración con la UTC para que las y los estudiantes de esa casa de estudios puedan realizar sus prácticas profesionales en el Instituto.</a:t>
                      </a:r>
                      <a:endParaRPr lang="es-MX" sz="1200" u="none" strike="noStrike" dirty="0">
                        <a:effectLst/>
                        <a:latin typeface="Segoe UI" panose="020B0502040204020203" pitchFamily="34" charset="0"/>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758353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Firma de Convenio AIERA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Directivos de AIERA</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AIERA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Impulsó y firmó en conjunto con AIERA el Convenio de colaboración para promover el voto y la participación ciudadana en el Proceso Electoral 2024.</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687039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grpSp>
        <p:nvGrpSpPr>
          <p:cNvPr id="13" name="Grupo 12">
            <a:extLst>
              <a:ext uri="{FF2B5EF4-FFF2-40B4-BE49-F238E27FC236}">
                <a16:creationId xmlns:a16="http://schemas.microsoft.com/office/drawing/2014/main" id="{BC63BEAF-58BD-8034-3AED-1F50C1534EFB}"/>
              </a:ext>
            </a:extLst>
          </p:cNvPr>
          <p:cNvGrpSpPr/>
          <p:nvPr/>
        </p:nvGrpSpPr>
        <p:grpSpPr>
          <a:xfrm>
            <a:off x="6702458" y="103693"/>
            <a:ext cx="2514188" cy="954125"/>
            <a:chOff x="11192838" y="981644"/>
            <a:chExt cx="3951804" cy="622401"/>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573300" cy="271040"/>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376445"/>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14721" y="1442935"/>
          <a:ext cx="11688789" cy="472224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21/03/2024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528233963"/>
                  </a:ext>
                </a:extLst>
              </a:tr>
              <a:tr h="115368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21/03/2024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COPARMEX</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22/03/2024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COPARMEX</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ICAI</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COPARMEX - ICAI</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Firmó e impulsó el Convenio de colaboración con COPARMEX y el ICAI para la difusión del Sistema “Candidatas y Candidatos,  Conóceles”. </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2693503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02725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reunión de trabajo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17036748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y Consejeras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26/03/2024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b="0" i="0" kern="120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próxima sesión del Consejo General y asuntos generales.</a:t>
                      </a:r>
                    </a:p>
                  </a:txBody>
                  <a:tcPr marL="1503" marR="1503" marT="1503" marB="0" anchor="ctr">
                    <a:solidFill>
                      <a:srgbClr val="E6E6E6"/>
                    </a:solidFill>
                  </a:tcPr>
                </a:tc>
                <a:extLst>
                  <a:ext uri="{0D108BD9-81ED-4DB2-BD59-A6C34878D82A}">
                    <a16:rowId xmlns:a16="http://schemas.microsoft.com/office/drawing/2014/main" val="413924088"/>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27/03/2024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Extraordinaria Urgente </a:t>
                      </a:r>
                      <a:r>
                        <a:rPr lang="es-MX" sz="1200" kern="1200" dirty="0">
                          <a:solidFill>
                            <a:schemeClr val="dk1"/>
                          </a:solidFill>
                          <a:effectLst/>
                          <a:latin typeface="Segoe UI" panose="020B0502040204020203" pitchFamily="34" charset="0"/>
                          <a:ea typeface="+mn-ea"/>
                          <a:cs typeface="Segoe UI" panose="020B0502040204020203" pitchFamily="34" charset="0"/>
                        </a:rPr>
                        <a:t>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59537164"/>
                  </a:ext>
                </a:extLst>
              </a:tr>
            </a:tbl>
          </a:graphicData>
        </a:graphic>
      </p:graphicFrame>
    </p:spTree>
    <p:extLst>
      <p:ext uri="{BB962C8B-B14F-4D97-AF65-F5344CB8AC3E}">
        <p14:creationId xmlns:p14="http://schemas.microsoft.com/office/powerpoint/2010/main" val="574883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331974" y="1164148"/>
          <a:ext cx="11688789" cy="515162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Comisión de Vinculación con el INE y los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Dirigió la Sesión Ordinaria con integrantes de la Comisión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de Vinculación con el INE y los OPLES</a:t>
                      </a:r>
                      <a:r>
                        <a:rPr lang="es-MX" sz="1200" u="none" strike="noStrike" dirty="0">
                          <a:effectLst/>
                          <a:latin typeface="Segoe UI" panose="020B0502040204020203"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28/03/2024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con integrantes de la Comisión de Innovación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Temporal de Fiscalización</a:t>
                      </a: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28/03/2024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p>
                      <a:pPr algn="ctr" fontAlgn="ct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con integrantes de la Comisión Temporal de Fiscalización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2744074528"/>
                  </a:ext>
                </a:extLst>
              </a:tr>
            </a:tbl>
          </a:graphicData>
        </a:graphic>
      </p:graphicFrame>
    </p:spTree>
    <p:extLst>
      <p:ext uri="{BB962C8B-B14F-4D97-AF65-F5344CB8AC3E}">
        <p14:creationId xmlns:p14="http://schemas.microsoft.com/office/powerpoint/2010/main" val="3643678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5"/>
            <a:ext cx="5193323" cy="693378"/>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71883" y="110050"/>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Chávez</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nvGraphicFramePr>
        <p:xfrm>
          <a:off x="251605" y="1039213"/>
          <a:ext cx="11688789" cy="57613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Reunión de trabajo</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29/03/2024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a:t>
                      </a:r>
                      <a:r>
                        <a:rPr lang="es-MX" sz="1200" u="none" strike="noStrike" dirty="0">
                          <a:effectLst/>
                          <a:latin typeface="Segoe UI" panose="020B0502040204020203" pitchFamily="34" charset="0"/>
                          <a:cs typeface="Segoe UI" panose="020B0502040204020203" pitchFamily="34" charset="0"/>
                        </a:rPr>
                        <a:t>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Urgente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29/03/2024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Integrantes de la Comisión</a:t>
                      </a:r>
                      <a:endPar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Presidió la Sesión Extraordinaria con los integrantes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Ordinaria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4983203"/>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Comisión de Prerrogativas y Partidos Políticos.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30/03/2024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 la comisión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de la Comisión de </a:t>
                      </a:r>
                      <a:r>
                        <a:rPr kumimoji="0" lang="es-ES_tradnl" sz="1200" b="0" i="0" u="none" strike="noStrike" kern="1200" cap="none" spc="0" normalizeH="0" baseline="0" dirty="0">
                          <a:ln>
                            <a:noFill/>
                          </a:ln>
                          <a:solidFill>
                            <a:srgbClr val="000000"/>
                          </a:solidFill>
                          <a:effectLst/>
                          <a:uLnTx/>
                          <a:uFillTx/>
                          <a:latin typeface="Segoe UI" panose="020B0502040204020203" pitchFamily="34" charset="0"/>
                          <a:ea typeface="+mn-ea"/>
                          <a:cs typeface="Segoe UI" panose="020B0502040204020203" pitchFamily="34" charset="0"/>
                        </a:rPr>
                        <a:t>Prerrogativas y Partidos Políticos.</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744074528"/>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urgente 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30/03/2024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Presidió la Sesión </a:t>
                      </a:r>
                      <a:r>
                        <a:rPr lang="es-ES" sz="1200" kern="1200" dirty="0">
                          <a:solidFill>
                            <a:schemeClr val="dk1"/>
                          </a:solidFill>
                          <a:effectLst/>
                          <a:latin typeface="Segoe UI" panose="020B0502040204020203" pitchFamily="34" charset="0"/>
                          <a:ea typeface="+mn-ea"/>
                          <a:cs typeface="Segoe UI" panose="020B0502040204020203" pitchFamily="34" charset="0"/>
                        </a:rPr>
                        <a:t>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330754385"/>
                  </a:ext>
                </a:extLst>
              </a:tr>
            </a:tbl>
          </a:graphicData>
        </a:graphic>
      </p:graphicFrame>
    </p:spTree>
    <p:extLst>
      <p:ext uri="{BB962C8B-B14F-4D97-AF65-F5344CB8AC3E}">
        <p14:creationId xmlns:p14="http://schemas.microsoft.com/office/powerpoint/2010/main" val="275643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  </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649544841"/>
              </p:ext>
            </p:extLst>
          </p:nvPr>
        </p:nvGraphicFramePr>
        <p:xfrm>
          <a:off x="331974" y="1164149"/>
          <a:ext cx="11688789" cy="533850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73021">
                  <a:extLst>
                    <a:ext uri="{9D8B030D-6E8A-4147-A177-3AD203B41FA5}">
                      <a16:colId xmlns:a16="http://schemas.microsoft.com/office/drawing/2014/main" val="2967125531"/>
                    </a:ext>
                  </a:extLst>
                </a:gridCol>
                <a:gridCol w="2791922">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Calibri" panose="020F0502020204030204" pitchFamily="34" charset="0"/>
                        <a:cs typeface="Segoe UI" panose="020B0502040204020203" pitchFamily="34" charset="0"/>
                      </a:endParaRPr>
                    </a:p>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integrantes del Consejo General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Vencimiento Encargadurías de Despacho de las Direcciones y Unidades Técnicas del Instituto</a:t>
                      </a:r>
                      <a:r>
                        <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a:t>
                      </a: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Reunión de trabajo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a:t>
                      </a:r>
                      <a:r>
                        <a:rPr lang="es-MX" sz="1200" u="none" strike="noStrike" kern="1200" dirty="0">
                          <a:solidFill>
                            <a:schemeClr val="dk1"/>
                          </a:solidFill>
                          <a:effectLst/>
                          <a:latin typeface="Segoe UI" panose="020B0502040204020203" pitchFamily="34" charset="0"/>
                          <a:ea typeface="+mn-ea"/>
                          <a:cs typeface="Segoe UI" panose="020B0502040204020203" pitchFamily="34" charset="0"/>
                        </a:rPr>
                        <a:t> del Instituto Electoral de Coahuila.</a:t>
                      </a:r>
                      <a:r>
                        <a:rPr lang="es-MX" sz="1200" u="none" strike="noStrike" dirty="0">
                          <a:effectLst/>
                          <a:latin typeface="Segoe UI" panose="020B0502040204020203" pitchFamily="34" charset="0"/>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04/01/2024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IEC </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bl>
          </a:graphicData>
        </a:graphic>
      </p:graphicFrame>
    </p:spTree>
    <p:extLst>
      <p:ext uri="{BB962C8B-B14F-4D97-AF65-F5344CB8AC3E}">
        <p14:creationId xmlns:p14="http://schemas.microsoft.com/office/powerpoint/2010/main" val="2965637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4099499862"/>
              </p:ext>
            </p:extLst>
          </p:nvPr>
        </p:nvGraphicFramePr>
        <p:xfrm>
          <a:off x="225365" y="1136441"/>
          <a:ext cx="11688789" cy="5522892"/>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638228">
                  <a:extLst>
                    <a:ext uri="{9D8B030D-6E8A-4147-A177-3AD203B41FA5}">
                      <a16:colId xmlns:a16="http://schemas.microsoft.com/office/drawing/2014/main" val="2967125531"/>
                    </a:ext>
                  </a:extLst>
                </a:gridCol>
                <a:gridCol w="282671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9507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p>
                      <a:pPr marL="0" marR="0" lvl="0" indent="0" algn="l" defTabSz="914400" rtl="0" eaLnBrk="1" fontAlgn="ctr" latinLnBrk="0" hangingPunct="1">
                        <a:lnSpc>
                          <a:spcPct val="100000"/>
                        </a:lnSpc>
                        <a:spcBef>
                          <a:spcPts val="0"/>
                        </a:spcBef>
                        <a:spcAft>
                          <a:spcPts val="0"/>
                        </a:spcAft>
                        <a:buClrTx/>
                        <a:buSzTx/>
                        <a:buFontTx/>
                        <a:buNone/>
                        <a:tabLst/>
                        <a:defRPr/>
                      </a:pPr>
                      <a:endParaRPr lang="es-ES"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04/01/2024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2407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09/01/2024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IEC, para tratare temas como: 1ª Sesión Ordinaria del Consejo General, Informe de Capacitación a los 38 Comités Municipales Electorales para el PELO 2024.Conclusión de Encargadurías de Despacho de Direcciones Ejecutivas y Unidades Técnicas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2869719795"/>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-RCG</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 RCG al reportero Eduardo Hernández, para hablar sobre generalidades del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370840">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11/01/2024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Telefónica </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–Siglo Torreón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y atendió entrevista al medio </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Siglo Torreón </a:t>
                      </a:r>
                      <a:r>
                        <a:rPr kumimoji="0" lang="es-MX" sz="1200" b="0" i="0" u="none" strike="noStrike" kern="1200" cap="none" spc="0" normalizeH="0" baseline="0" noProof="0" dirty="0">
                          <a:ln>
                            <a:noFill/>
                          </a:ln>
                          <a:solidFill>
                            <a:srgbClr val="14171A"/>
                          </a:solidFill>
                          <a:effectLst/>
                          <a:uLnTx/>
                          <a:uFillTx/>
                          <a:latin typeface="Segoe UI" panose="020B0502040204020203" pitchFamily="34" charset="0"/>
                          <a:ea typeface="+mn-ea"/>
                          <a:cs typeface="Segoe UI" panose="020B0502040204020203" pitchFamily="34" charset="0"/>
                        </a:rPr>
                        <a:t>con el</a:t>
                      </a:r>
                      <a:r>
                        <a:rPr lang="es-MX" sz="1200" b="0" i="0" dirty="0">
                          <a:solidFill>
                            <a:srgbClr val="14171A"/>
                          </a:solidFill>
                          <a:effectLst/>
                          <a:latin typeface="Segoe UI" panose="020B0502040204020203" pitchFamily="34" charset="0"/>
                          <a:cs typeface="Segoe UI" panose="020B0502040204020203" pitchFamily="34" charset="0"/>
                        </a:rPr>
                        <a:t> reportero Mario Olguín, para hablar sobre temas relacionados con el PELO 2024.</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360277527"/>
                  </a:ext>
                </a:extLst>
              </a:tr>
            </a:tbl>
          </a:graphicData>
        </a:graphic>
      </p:graphicFrame>
    </p:spTree>
    <p:extLst>
      <p:ext uri="{BB962C8B-B14F-4D97-AF65-F5344CB8AC3E}">
        <p14:creationId xmlns:p14="http://schemas.microsoft.com/office/powerpoint/2010/main" val="290253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989450049"/>
              </p:ext>
            </p:extLst>
          </p:nvPr>
        </p:nvGraphicFramePr>
        <p:xfrm>
          <a:off x="331974" y="1164148"/>
          <a:ext cx="11688789" cy="5502868"/>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Firma de Convenio de Colaboración SEDU – INE -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Instalaciones de SEDU</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Consejeros del IEC</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SEDU - INE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SEDU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Firmó el Convenio de Colaboración entre la SEDU – INE – IEC, esto con el propósito de fortalecer lazos que permitan llevar por buen camino el PELO 2024.</a:t>
                      </a: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Firma de convenio “De la 3 de 3 a la 8 de 8”, entre IEC – PJCZ – TECZ.</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12/01/2024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algn="just"/>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algn="just"/>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Firmó</a:t>
                      </a:r>
                      <a:r>
                        <a:rPr lang="es-MX" sz="1200" b="0" i="0" dirty="0">
                          <a:solidFill>
                            <a:srgbClr val="14171A"/>
                          </a:solidFill>
                          <a:effectLst/>
                          <a:latin typeface="Segoe UI" panose="020B0502040204020203" pitchFamily="34" charset="0"/>
                          <a:cs typeface="Segoe UI" panose="020B0502040204020203" pitchFamily="34" charset="0"/>
                        </a:rPr>
                        <a:t> el convenio en presencia  Consejeros Electorales integrantes del Consejo General del IEC y Secretario Ejecutivo</a:t>
                      </a:r>
                      <a:r>
                        <a:rPr lang="es-MX" sz="1200" b="0" i="0" kern="1200" dirty="0">
                          <a:solidFill>
                            <a:schemeClr val="dk1"/>
                          </a:solidFill>
                          <a:effectLst/>
                          <a:latin typeface="Segoe UI" panose="020B0502040204020203" pitchFamily="34" charset="0"/>
                          <a:ea typeface="+mn-ea"/>
                          <a:cs typeface="Segoe UI" panose="020B0502040204020203" pitchFamily="34" charset="0"/>
                        </a:rPr>
                        <a:t> con</a:t>
                      </a:r>
                      <a:r>
                        <a:rPr lang="es-MX" sz="1200" kern="1200" dirty="0">
                          <a:solidFill>
                            <a:schemeClr val="dk1"/>
                          </a:solidFill>
                          <a:effectLst/>
                          <a:latin typeface="Segoe UI" panose="020B0502040204020203" pitchFamily="34" charset="0"/>
                          <a:ea typeface="+mn-ea"/>
                          <a:cs typeface="Segoe UI" panose="020B0502040204020203" pitchFamily="34" charset="0"/>
                        </a:rPr>
                        <a:t> el Poder Judicial y Tribunal Electoral de Estado, sobre el cumplimiento  de la verificación “8 de 8 Contra la Violencia”, el primero de este tipo a nivel nacional.</a:t>
                      </a:r>
                    </a:p>
                    <a:p>
                      <a:pPr algn="just"/>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los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4060954961"/>
                  </a:ext>
                </a:extLst>
              </a:tr>
            </a:tbl>
          </a:graphicData>
        </a:graphic>
      </p:graphicFrame>
    </p:spTree>
    <p:extLst>
      <p:ext uri="{BB962C8B-B14F-4D97-AF65-F5344CB8AC3E}">
        <p14:creationId xmlns:p14="http://schemas.microsoft.com/office/powerpoint/2010/main" val="326137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1323878957"/>
              </p:ext>
            </p:extLst>
          </p:nvPr>
        </p:nvGraphicFramePr>
        <p:xfrm>
          <a:off x="331974" y="1164148"/>
          <a:ext cx="11688789" cy="5523646"/>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10865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Conferencia </a:t>
                      </a:r>
                      <a:r>
                        <a:rPr lang="es-MX" sz="1200" kern="1200" dirty="0">
                          <a:solidFill>
                            <a:schemeClr val="dk1"/>
                          </a:solidFill>
                          <a:effectLst/>
                          <a:latin typeface="Segoe UI" panose="020B0502040204020203" pitchFamily="34" charset="0"/>
                          <a:ea typeface="+mn-ea"/>
                          <a:cs typeface="Segoe UI" panose="020B0502040204020203" pitchFamily="34" charset="0"/>
                        </a:rPr>
                        <a:t>“De la 3 de 3 a la 8 de 8”, impartida por la Mtra. Dania Ravel, consejera electoral del INE.</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12/01/2024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p>
                    <a:p>
                      <a:pPr algn="ctr" fontAlgn="ctr"/>
                      <a:r>
                        <a:rPr lang="es-MX" sz="1200" b="0" i="0" u="none" strike="noStrike" dirty="0">
                          <a:solidFill>
                            <a:srgbClr val="14171A"/>
                          </a:solidFill>
                          <a:effectLst/>
                          <a:latin typeface="Segoe UI" panose="020B0502040204020203" pitchFamily="34" charset="0"/>
                          <a:cs typeface="Segoe UI" panose="020B0502040204020203" pitchFamily="34" charset="0"/>
                        </a:rPr>
                        <a:t>Personal del IEC</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INE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b="0" i="0" dirty="0">
                          <a:solidFill>
                            <a:srgbClr val="14171A"/>
                          </a:solidFill>
                          <a:effectLst/>
                          <a:latin typeface="Segoe UI" panose="020B0502040204020203" pitchFamily="34" charset="0"/>
                          <a:cs typeface="Segoe UI" panose="020B0502040204020203" pitchFamily="34" charset="0"/>
                        </a:rPr>
                        <a:t>Presenció la Conferencia que impartió </a:t>
                      </a:r>
                      <a:r>
                        <a:rPr lang="es-MX" sz="1200" kern="1200" dirty="0">
                          <a:solidFill>
                            <a:schemeClr val="dk1"/>
                          </a:solidFill>
                          <a:effectLst/>
                          <a:latin typeface="Segoe UI" panose="020B0502040204020203" pitchFamily="34" charset="0"/>
                          <a:ea typeface="+mn-ea"/>
                          <a:cs typeface="Segoe UI" panose="020B0502040204020203" pitchFamily="34" charset="0"/>
                        </a:rPr>
                        <a:t>la Mtra. Dania Ravel, Consejera Electoral del Consejo General del INE, que trató del cumplimiento en contra de la violencia. </a:t>
                      </a:r>
                      <a:endParaRPr lang="es-ES" sz="1200" b="0" i="0" dirty="0">
                        <a:solidFill>
                          <a:srgbClr val="14171A"/>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115368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15/01/2024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a:t>
                      </a:r>
                      <a:r>
                        <a:rPr lang="es-MX" sz="1200" u="none" strike="noStrike" dirty="0">
                          <a:effectLst/>
                          <a:latin typeface="Segoe UI" panose="020B0502040204020203" pitchFamily="34" charset="0"/>
                          <a:cs typeface="Segoe UI" panose="020B0502040204020203" pitchFamily="34" charset="0"/>
                        </a:rPr>
                        <a:t> de la Comisión de Organización Electoral del Instituto Electoral de Coahuila.</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Sesión Extraordinaria de la Comisión de 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Híbrida</a:t>
                      </a:r>
                    </a:p>
                  </a:txBody>
                  <a:tcPr marL="1503" marR="1503" marT="1503" marB="0" anchor="ctr">
                    <a:solidFill>
                      <a:srgbClr val="E6E6E6"/>
                    </a:solidFill>
                  </a:tcPr>
                </a:tc>
                <a:tc>
                  <a:txBody>
                    <a:bodyPr/>
                    <a:lstStyle/>
                    <a:p>
                      <a:pPr algn="ctr" fontAlgn="ct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Sesión Extraordinaria de la Comisión de </a:t>
                      </a:r>
                      <a:r>
                        <a:rPr lang="es-MX" sz="1200" kern="1200" dirty="0">
                          <a:solidFill>
                            <a:schemeClr val="dk1"/>
                          </a:solidFill>
                          <a:effectLst/>
                          <a:latin typeface="Segoe UI" panose="020B0502040204020203" pitchFamily="34" charset="0"/>
                          <a:ea typeface="+mn-ea"/>
                          <a:cs typeface="Segoe UI" panose="020B0502040204020203" pitchFamily="34" charset="0"/>
                        </a:rPr>
                        <a:t>Paridad e Inclusión del Instituto Electoral de Coahuila. </a:t>
                      </a:r>
                      <a:r>
                        <a:rPr lang="es-MX" sz="1200" u="none" strike="noStrike" dirty="0">
                          <a:effectLst/>
                          <a:latin typeface="Segoe UI" panose="020B0502040204020203" pitchFamily="34" charset="0"/>
                          <a:cs typeface="Segoe UI" panose="020B0502040204020203" pitchFamily="34" charset="0"/>
                        </a:rPr>
                        <a:t> </a:t>
                      </a: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120426186"/>
                  </a:ext>
                </a:extLst>
              </a:tr>
            </a:tbl>
          </a:graphicData>
        </a:graphic>
      </p:graphicFrame>
    </p:spTree>
    <p:extLst>
      <p:ext uri="{BB962C8B-B14F-4D97-AF65-F5344CB8AC3E}">
        <p14:creationId xmlns:p14="http://schemas.microsoft.com/office/powerpoint/2010/main" val="108010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497444797"/>
              </p:ext>
            </p:extLst>
          </p:nvPr>
        </p:nvGraphicFramePr>
        <p:xfrm>
          <a:off x="331974" y="1164148"/>
          <a:ext cx="11688789" cy="5379999"/>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1385662">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16/01/2024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abordaron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Proyecto de Protección Civil, Próxima Sesión Extraordinaria del Consejo General del Instituto Electoral de Coahuila.</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377474807"/>
                  </a:ext>
                </a:extLst>
              </a:tr>
              <a:tr h="79460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17/01/2024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Reunión de Trabajo con integrantes de la Comisión de Organización Electoral </a:t>
                      </a:r>
                    </a:p>
                  </a:txBody>
                  <a:tcPr marL="1503" marR="1503" marT="1503" marB="0" anchor="ctr">
                    <a:solidFill>
                      <a:srgbClr val="E6E6E6"/>
                    </a:solidFill>
                  </a:tcPr>
                </a:tc>
                <a:extLst>
                  <a:ext uri="{0D108BD9-81ED-4DB2-BD59-A6C34878D82A}">
                    <a16:rowId xmlns:a16="http://schemas.microsoft.com/office/drawing/2014/main" val="3812542139"/>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en Materia de Delitos Electorales.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18/01/2024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algn="ctr" fontAlgn="ct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Personal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FEADE</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a la </a:t>
                      </a: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Capacitación denominada “Delitos Electorales”, Impartida por el Mtro. Esteban Sánchez Cabello, Fiscal Especializado en Materia de Delitos Electorales .</a:t>
                      </a:r>
                    </a:p>
                    <a:p>
                      <a:pPr marL="0" marR="0" lvl="0" indent="0" algn="just" defTabSz="914400" rtl="0" eaLnBrk="1" fontAlgn="ctr" latinLnBrk="0" hangingPunct="1">
                        <a:lnSpc>
                          <a:spcPct val="100000"/>
                        </a:lnSpc>
                        <a:spcBef>
                          <a:spcPts val="0"/>
                        </a:spcBef>
                        <a:spcAft>
                          <a:spcPts val="0"/>
                        </a:spcAft>
                        <a:buClrTx/>
                        <a:buSzTx/>
                        <a:buFontTx/>
                        <a:buNone/>
                        <a:tabLst/>
                        <a:defRPr/>
                      </a:pP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4060954961"/>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18/01/2024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Organización Electoral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Extraordinaria </a:t>
                      </a:r>
                      <a:r>
                        <a:rPr lang="es-MX" sz="1200" u="none" strike="noStrike" dirty="0">
                          <a:effectLst/>
                          <a:latin typeface="Segoe UI" panose="020B0502040204020203" pitchFamily="34" charset="0"/>
                          <a:cs typeface="Segoe UI" panose="020B0502040204020203" pitchFamily="34" charset="0"/>
                        </a:rPr>
                        <a:t> con integrantes de la Comisión de Organización Electoral del IEC.</a:t>
                      </a:r>
                    </a:p>
                  </a:txBody>
                  <a:tcPr marL="1503" marR="1503" marT="1503" marB="0" anchor="ctr">
                    <a:solidFill>
                      <a:srgbClr val="E6E6E6"/>
                    </a:solidFill>
                  </a:tcPr>
                </a:tc>
                <a:extLst>
                  <a:ext uri="{0D108BD9-81ED-4DB2-BD59-A6C34878D82A}">
                    <a16:rowId xmlns:a16="http://schemas.microsoft.com/office/drawing/2014/main" val="3170367487"/>
                  </a:ext>
                </a:extLst>
              </a:tr>
            </a:tbl>
          </a:graphicData>
        </a:graphic>
      </p:graphicFrame>
    </p:spTree>
    <p:extLst>
      <p:ext uri="{BB962C8B-B14F-4D97-AF65-F5344CB8AC3E}">
        <p14:creationId xmlns:p14="http://schemas.microsoft.com/office/powerpoint/2010/main" val="1498494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MX" sz="1050" dirty="0">
                  <a:solidFill>
                    <a:schemeClr val="tx1">
                      <a:lumMod val="50000"/>
                      <a:lumOff val="50000"/>
                    </a:schemeClr>
                  </a:solidFill>
                </a:rPr>
                <a:t> </a:t>
              </a:r>
              <a:r>
                <a:rPr lang="es-ES" sz="1050" b="1" dirty="0">
                  <a:solidFill>
                    <a:srgbClr val="002060"/>
                  </a:solidFill>
                </a:rPr>
                <a:t>Lic. Liliana Cardona</a:t>
              </a:r>
              <a:endParaRPr lang="es-MX" sz="1050" b="1" dirty="0">
                <a:solidFill>
                  <a:srgbClr val="002060"/>
                </a:solidFill>
              </a:endParaRP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2393131827"/>
              </p:ext>
            </p:extLst>
          </p:nvPr>
        </p:nvGraphicFramePr>
        <p:xfrm>
          <a:off x="331974" y="1164148"/>
          <a:ext cx="11688789" cy="5401461"/>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10052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858484">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Entrevista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18/01/2024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a:t>
                      </a:r>
                      <a:r>
                        <a:rPr kumimoji="0" lang="es-MX"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onsejero Presidente -RCG</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b="0" i="0" dirty="0">
                          <a:solidFill>
                            <a:srgbClr val="14171A"/>
                          </a:solidFill>
                          <a:effectLst/>
                          <a:latin typeface="Segoe UI" panose="020B0502040204020203" pitchFamily="34" charset="0"/>
                          <a:cs typeface="Segoe UI" panose="020B0502040204020203" pitchFamily="34" charset="0"/>
                        </a:rPr>
                        <a:t>Concedió entrevista a RCG al reportero Eduardo Hernández, para hablar sobre generalidades del PELO 2024.</a:t>
                      </a:r>
                    </a:p>
                  </a:txBody>
                  <a:tcPr marL="1503" marR="1503" marT="1503" marB="0" anchor="ctr">
                    <a:solidFill>
                      <a:srgbClr val="E6E6E6"/>
                    </a:solidFill>
                  </a:tcPr>
                </a:tc>
                <a:extLst>
                  <a:ext uri="{0D108BD9-81ED-4DB2-BD59-A6C34878D82A}">
                    <a16:rowId xmlns:a16="http://schemas.microsoft.com/office/drawing/2014/main" val="3377474807"/>
                  </a:ext>
                </a:extLst>
              </a:tr>
              <a:tr h="97441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ES" sz="1200" kern="1200" dirty="0">
                          <a:solidFill>
                            <a:schemeClr val="dk1"/>
                          </a:solidFill>
                          <a:effectLst/>
                          <a:latin typeface="Segoe UI" panose="020B0502040204020203" pitchFamily="34" charset="0"/>
                          <a:ea typeface="+mn-ea"/>
                          <a:cs typeface="Segoe UI" panose="020B0502040204020203" pitchFamily="34" charset="0"/>
                        </a:rPr>
                        <a:t>Sesión Extraordinaria del Consejo General del Instituto Electoral de Coahuila.</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19/01/2024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Partidos Políticos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 – Partidos Políticos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Asistió  y dirigió la Sesión Extraordinaria </a:t>
                      </a:r>
                      <a:r>
                        <a:rPr lang="es-MX" sz="1200" u="none" strike="noStrike" dirty="0">
                          <a:effectLst/>
                          <a:latin typeface="Segoe UI" panose="020B0502040204020203" pitchFamily="34" charset="0"/>
                          <a:cs typeface="Segoe UI" panose="020B0502040204020203" pitchFamily="34" charset="0"/>
                        </a:rPr>
                        <a:t>del Consejo General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948480967"/>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Mesa de Consejeros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23/01/2024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Secretario Ejecutivo </a:t>
                      </a:r>
                      <a:endParaRPr lang="es-MX" sz="1200" b="0" i="0" u="sng"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lvl="0" algn="just"/>
                      <a:r>
                        <a:rPr lang="es-MX" sz="1200" b="0" i="0" dirty="0">
                          <a:solidFill>
                            <a:srgbClr val="14171A"/>
                          </a:solidFill>
                          <a:effectLst/>
                          <a:latin typeface="Segoe UI" panose="020B0502040204020203" pitchFamily="34" charset="0"/>
                          <a:ea typeface="Calibri" panose="020F0502020204030204" pitchFamily="34" charset="0"/>
                          <a:cs typeface="Segoe UI" panose="020B0502040204020203" pitchFamily="34" charset="0"/>
                        </a:rPr>
                        <a:t>Reunión de trabajo con Consejeros Electorales del IEC y Secretario Ejecutivo en la cual se abordaron temas como: </a:t>
                      </a:r>
                      <a:r>
                        <a:rPr lang="es-MX" sz="1200" kern="1200" dirty="0">
                          <a:solidFill>
                            <a:schemeClr val="dk1"/>
                          </a:solidFill>
                          <a:effectLst/>
                          <a:latin typeface="Segoe UI" panose="020B0502040204020203" pitchFamily="34" charset="0"/>
                          <a:ea typeface="+mn-ea"/>
                          <a:cs typeface="Segoe UI" panose="020B0502040204020203" pitchFamily="34" charset="0"/>
                        </a:rPr>
                        <a:t>Proyecto de Protección Civil, Próxima Sesión Extraordinaria del Consejo General del Instituto Electoral de Coahuila.</a:t>
                      </a:r>
                      <a:r>
                        <a:rPr lang="es-MX" sz="1200" b="0" i="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rPr>
                        <a:t> </a:t>
                      </a:r>
                      <a:endParaRPr lang="es-MX" sz="1200" kern="1200" dirty="0">
                        <a:solidFill>
                          <a:schemeClr val="dk1"/>
                        </a:solidFill>
                        <a:effectLst/>
                        <a:latin typeface="Segoe UI" panose="020B0502040204020203" pitchFamily="34" charset="0"/>
                        <a:ea typeface="Calibri" panose="020F0502020204030204"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1007724560"/>
                  </a:ext>
                </a:extLst>
              </a:tr>
              <a:tr h="974411">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Entrevistas a aspirantes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En conjunto con los consejeros integrantes de Consejo General del IEC, realizaron entrevistas a las y los aspirantes interesados en ocupar las Direcciones y Unidades Técnicas que actualmente se encuentran vacantes en el IEC. </a:t>
                      </a:r>
                    </a:p>
                  </a:txBody>
                  <a:tcPr marL="1503" marR="1503" marT="1503" marB="0" anchor="ctr">
                    <a:solidFill>
                      <a:srgbClr val="E6E6E6"/>
                    </a:solidFill>
                  </a:tcPr>
                </a:tc>
                <a:extLst>
                  <a:ext uri="{0D108BD9-81ED-4DB2-BD59-A6C34878D82A}">
                    <a16:rowId xmlns:a16="http://schemas.microsoft.com/office/drawing/2014/main" val="944983203"/>
                  </a:ext>
                </a:extLst>
              </a:tr>
            </a:tbl>
          </a:graphicData>
        </a:graphic>
      </p:graphicFrame>
    </p:spTree>
    <p:extLst>
      <p:ext uri="{BB962C8B-B14F-4D97-AF65-F5344CB8AC3E}">
        <p14:creationId xmlns:p14="http://schemas.microsoft.com/office/powerpoint/2010/main" val="3333016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64335A-59BD-4CF2-AF8D-DDD842046138}"/>
              </a:ext>
            </a:extLst>
          </p:cNvPr>
          <p:cNvSpPr>
            <a:spLocks noGrp="1"/>
          </p:cNvSpPr>
          <p:nvPr>
            <p:ph type="title"/>
          </p:nvPr>
        </p:nvSpPr>
        <p:spPr>
          <a:xfrm>
            <a:off x="539262" y="246884"/>
            <a:ext cx="5193323" cy="984039"/>
          </a:xfrm>
        </p:spPr>
        <p:txBody>
          <a:bodyPr>
            <a:noAutofit/>
          </a:bodyPr>
          <a:lstStyle/>
          <a:p>
            <a:r>
              <a:rPr lang="es-MX" sz="2400" b="1" dirty="0">
                <a:solidFill>
                  <a:srgbClr val="7D3A98"/>
                </a:solidFill>
                <a:latin typeface="Gotham Bold" panose="02000803030000020004"/>
              </a:rPr>
              <a:t>Art. 21, Fracc. LIII</a:t>
            </a:r>
            <a:br>
              <a:rPr lang="es-MX" sz="2400" b="1" dirty="0">
                <a:solidFill>
                  <a:srgbClr val="7D3A98"/>
                </a:solidFill>
                <a:latin typeface="Gotham Bold" panose="02000803030000020004"/>
              </a:rPr>
            </a:br>
            <a:r>
              <a:rPr lang="es-MX" sz="2400" b="1" dirty="0">
                <a:solidFill>
                  <a:srgbClr val="7D3A98"/>
                </a:solidFill>
                <a:latin typeface="Gotham Bold" panose="02000803030000020004"/>
              </a:rPr>
              <a:t>Cualquier otra información de utilidad.</a:t>
            </a:r>
          </a:p>
        </p:txBody>
      </p:sp>
      <p:pic>
        <p:nvPicPr>
          <p:cNvPr id="4" name="Imagen 3">
            <a:extLst>
              <a:ext uri="{FF2B5EF4-FFF2-40B4-BE49-F238E27FC236}">
                <a16:creationId xmlns:a16="http://schemas.microsoft.com/office/drawing/2014/main" id="{508F3304-B2A4-4856-9575-3651C7E2A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96036" y="246884"/>
            <a:ext cx="2018118" cy="693378"/>
          </a:xfrm>
          <a:prstGeom prst="rect">
            <a:avLst/>
          </a:prstGeom>
        </p:spPr>
      </p:pic>
      <p:grpSp>
        <p:nvGrpSpPr>
          <p:cNvPr id="13" name="Grupo 12">
            <a:extLst>
              <a:ext uri="{FF2B5EF4-FFF2-40B4-BE49-F238E27FC236}">
                <a16:creationId xmlns:a16="http://schemas.microsoft.com/office/drawing/2014/main" id="{BC63BEAF-58BD-8034-3AED-1F50C1534EFB}"/>
              </a:ext>
            </a:extLst>
          </p:cNvPr>
          <p:cNvGrpSpPr/>
          <p:nvPr/>
        </p:nvGrpSpPr>
        <p:grpSpPr>
          <a:xfrm>
            <a:off x="6797762" y="207278"/>
            <a:ext cx="2418884" cy="929163"/>
            <a:chOff x="11192838" y="981644"/>
            <a:chExt cx="3951804" cy="649090"/>
          </a:xfrm>
        </p:grpSpPr>
        <p:sp>
          <p:nvSpPr>
            <p:cNvPr id="14" name="Rectángulo 13">
              <a:extLst>
                <a:ext uri="{FF2B5EF4-FFF2-40B4-BE49-F238E27FC236}">
                  <a16:creationId xmlns:a16="http://schemas.microsoft.com/office/drawing/2014/main" id="{8302EA97-679E-EFF4-2AF0-0F244BE4A624}"/>
                </a:ext>
              </a:extLst>
            </p:cNvPr>
            <p:cNvSpPr/>
            <p:nvPr/>
          </p:nvSpPr>
          <p:spPr>
            <a:xfrm>
              <a:off x="11192838" y="981644"/>
              <a:ext cx="3714088" cy="290257"/>
            </a:xfrm>
            <a:prstGeom prst="rect">
              <a:avLst/>
            </a:prstGeom>
          </p:spPr>
          <p:txBody>
            <a:bodyPr wrap="none">
              <a:spAutoFit/>
            </a:bodyPr>
            <a:lstStyle/>
            <a:p>
              <a:r>
                <a:rPr lang="es-MX" sz="1050" dirty="0">
                  <a:solidFill>
                    <a:schemeClr val="tx1">
                      <a:lumMod val="50000"/>
                      <a:lumOff val="50000"/>
                    </a:schemeClr>
                  </a:solidFill>
                </a:rPr>
                <a:t>Fecha de actualización y/o validación: </a:t>
              </a:r>
            </a:p>
            <a:p>
              <a:r>
                <a:rPr lang="es-MX" sz="1050" b="1" dirty="0">
                  <a:solidFill>
                    <a:srgbClr val="6F0579"/>
                  </a:solidFill>
                </a:rPr>
                <a:t>31/marzo/2024</a:t>
              </a:r>
            </a:p>
          </p:txBody>
        </p:sp>
        <p:sp>
          <p:nvSpPr>
            <p:cNvPr id="15" name="Rectángulo 14">
              <a:extLst>
                <a:ext uri="{FF2B5EF4-FFF2-40B4-BE49-F238E27FC236}">
                  <a16:creationId xmlns:a16="http://schemas.microsoft.com/office/drawing/2014/main" id="{BE0984C4-6990-6F7F-5C3E-A3DC7CBEDA47}"/>
                </a:ext>
              </a:extLst>
            </p:cNvPr>
            <p:cNvSpPr/>
            <p:nvPr/>
          </p:nvSpPr>
          <p:spPr>
            <a:xfrm>
              <a:off x="11192838" y="1227600"/>
              <a:ext cx="3951804" cy="403134"/>
            </a:xfrm>
            <a:prstGeom prst="rect">
              <a:avLst/>
            </a:prstGeom>
          </p:spPr>
          <p:txBody>
            <a:bodyPr wrap="square">
              <a:spAutoFit/>
            </a:bodyPr>
            <a:lstStyle/>
            <a:p>
              <a:r>
                <a:rPr lang="es-MX" sz="1050" dirty="0">
                  <a:solidFill>
                    <a:schemeClr val="tx1">
                      <a:lumMod val="50000"/>
                      <a:lumOff val="50000"/>
                    </a:schemeClr>
                  </a:solidFill>
                </a:rPr>
                <a:t>Responsable de generar la información:</a:t>
              </a:r>
            </a:p>
            <a:p>
              <a:r>
                <a:rPr lang="es-ES" sz="1050" b="1" dirty="0">
                  <a:solidFill>
                    <a:srgbClr val="002060"/>
                  </a:solidFill>
                </a:rPr>
                <a:t>Lic. Liliana Cardona</a:t>
              </a:r>
            </a:p>
            <a:p>
              <a:r>
                <a:rPr lang="es-MX" sz="1050" dirty="0">
                  <a:solidFill>
                    <a:schemeClr val="tx1">
                      <a:lumMod val="50000"/>
                      <a:lumOff val="50000"/>
                    </a:schemeClr>
                  </a:solidFill>
                </a:rPr>
                <a:t>Asistente de Presidencia</a:t>
              </a:r>
              <a:endParaRPr lang="es-MX" sz="1050" dirty="0">
                <a:solidFill>
                  <a:schemeClr val="bg1">
                    <a:lumMod val="50000"/>
                  </a:schemeClr>
                </a:solidFill>
              </a:endParaRPr>
            </a:p>
          </p:txBody>
        </p:sp>
      </p:grpSp>
      <p:graphicFrame>
        <p:nvGraphicFramePr>
          <p:cNvPr id="3" name="Tabla 4">
            <a:extLst>
              <a:ext uri="{FF2B5EF4-FFF2-40B4-BE49-F238E27FC236}">
                <a16:creationId xmlns:a16="http://schemas.microsoft.com/office/drawing/2014/main" id="{7E55814F-669C-BB78-B738-6E90B38CF082}"/>
              </a:ext>
            </a:extLst>
          </p:cNvPr>
          <p:cNvGraphicFramePr>
            <a:graphicFrameLocks noGrp="1"/>
          </p:cNvGraphicFramePr>
          <p:nvPr>
            <p:extLst>
              <p:ext uri="{D42A27DB-BD31-4B8C-83A1-F6EECF244321}">
                <p14:modId xmlns:p14="http://schemas.microsoft.com/office/powerpoint/2010/main" val="4254936333"/>
              </p:ext>
            </p:extLst>
          </p:nvPr>
        </p:nvGraphicFramePr>
        <p:xfrm>
          <a:off x="331974" y="1164149"/>
          <a:ext cx="11688789" cy="5341515"/>
        </p:xfrm>
        <a:graphic>
          <a:graphicData uri="http://schemas.openxmlformats.org/drawingml/2006/table">
            <a:tbl>
              <a:tblPr firstRow="1" bandRow="1">
                <a:tableStyleId>{5C22544A-7EE6-4342-B048-85BDC9FD1C3A}</a:tableStyleId>
              </a:tblPr>
              <a:tblGrid>
                <a:gridCol w="2394357">
                  <a:extLst>
                    <a:ext uri="{9D8B030D-6E8A-4147-A177-3AD203B41FA5}">
                      <a16:colId xmlns:a16="http://schemas.microsoft.com/office/drawing/2014/main" val="698746389"/>
                    </a:ext>
                  </a:extLst>
                </a:gridCol>
                <a:gridCol w="1138320">
                  <a:extLst>
                    <a:ext uri="{9D8B030D-6E8A-4147-A177-3AD203B41FA5}">
                      <a16:colId xmlns:a16="http://schemas.microsoft.com/office/drawing/2014/main" val="477278865"/>
                    </a:ext>
                  </a:extLst>
                </a:gridCol>
                <a:gridCol w="1573560">
                  <a:extLst>
                    <a:ext uri="{9D8B030D-6E8A-4147-A177-3AD203B41FA5}">
                      <a16:colId xmlns:a16="http://schemas.microsoft.com/office/drawing/2014/main" val="2852235640"/>
                    </a:ext>
                  </a:extLst>
                </a:gridCol>
                <a:gridCol w="2117609">
                  <a:extLst>
                    <a:ext uri="{9D8B030D-6E8A-4147-A177-3AD203B41FA5}">
                      <a16:colId xmlns:a16="http://schemas.microsoft.com/office/drawing/2014/main" val="409965518"/>
                    </a:ext>
                  </a:extLst>
                </a:gridCol>
                <a:gridCol w="1791178">
                  <a:extLst>
                    <a:ext uri="{9D8B030D-6E8A-4147-A177-3AD203B41FA5}">
                      <a16:colId xmlns:a16="http://schemas.microsoft.com/office/drawing/2014/main" val="2967125531"/>
                    </a:ext>
                  </a:extLst>
                </a:gridCol>
                <a:gridCol w="2673765">
                  <a:extLst>
                    <a:ext uri="{9D8B030D-6E8A-4147-A177-3AD203B41FA5}">
                      <a16:colId xmlns:a16="http://schemas.microsoft.com/office/drawing/2014/main" val="1639169861"/>
                    </a:ext>
                  </a:extLst>
                </a:gridCol>
              </a:tblGrid>
              <a:tr h="370840">
                <a:tc>
                  <a:txBody>
                    <a:bodyPr/>
                    <a:lstStyle/>
                    <a:p>
                      <a:pPr algn="ctr" font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Actividad o</a:t>
                      </a:r>
                    </a:p>
                    <a:p>
                      <a:pPr algn="ctr" fontAlgn="ctr"/>
                      <a:r>
                        <a:rPr lang="es-MX" sz="1400" b="1" u="none" strike="noStrike" dirty="0">
                          <a:solidFill>
                            <a:schemeClr val="bg1"/>
                          </a:solidFill>
                          <a:effectLst/>
                          <a:latin typeface="Segoe UI" panose="020B0502040204020203" pitchFamily="34" charset="0"/>
                          <a:cs typeface="Segoe UI" panose="020B0502040204020203" pitchFamily="34" charset="0"/>
                        </a:rPr>
                        <a:t> reunión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Fecha</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Lugar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algn="ct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algn="ctr"/>
                      <a:r>
                        <a:rPr lang="es-MX" sz="1400" b="1" u="none" strike="noStrike" dirty="0">
                          <a:solidFill>
                            <a:schemeClr val="bg1"/>
                          </a:solidFill>
                          <a:effectLst/>
                          <a:latin typeface="Segoe UI" panose="020B0502040204020203" pitchFamily="34" charset="0"/>
                          <a:cs typeface="Segoe UI" panose="020B0502040204020203" pitchFamily="34" charset="0"/>
                        </a:rPr>
                        <a:t>Participante</a:t>
                      </a: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Instituciones o entidades participantes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s-MX" sz="1400" b="1" u="none" strike="noStrike" dirty="0">
                        <a:solidFill>
                          <a:schemeClr val="bg1"/>
                        </a:solidFill>
                        <a:effectLst/>
                        <a:latin typeface="Segoe UI" panose="020B0502040204020203" pitchFamily="34" charset="0"/>
                        <a:cs typeface="Segoe UI" panose="020B0502040204020203"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u="none" strike="noStrike" dirty="0">
                          <a:solidFill>
                            <a:schemeClr val="bg1"/>
                          </a:solidFill>
                          <a:effectLst/>
                          <a:latin typeface="Segoe UI" panose="020B0502040204020203" pitchFamily="34" charset="0"/>
                          <a:cs typeface="Segoe UI" panose="020B0502040204020203" pitchFamily="34" charset="0"/>
                        </a:rPr>
                        <a:t>Objetivo </a:t>
                      </a:r>
                      <a:endParaRPr lang="es-MX" sz="1400" b="1" i="0" u="none" strike="noStrike" dirty="0">
                        <a:solidFill>
                          <a:schemeClr val="bg1"/>
                        </a:solidFill>
                        <a:effectLst/>
                        <a:latin typeface="Segoe UI" panose="020B0502040204020203" pitchFamily="34" charset="0"/>
                        <a:cs typeface="Segoe UI" panose="020B0502040204020203" pitchFamily="34" charset="0"/>
                      </a:endParaRPr>
                    </a:p>
                    <a:p>
                      <a:pPr algn="ctr"/>
                      <a:endParaRPr lang="es-ES" sz="1400" b="1" dirty="0">
                        <a:latin typeface="Segoe UI" panose="020B0502040204020203" pitchFamily="34" charset="0"/>
                        <a:cs typeface="Segoe UI" panose="020B0502040204020203" pitchFamily="34" charset="0"/>
                      </a:endParaRPr>
                    </a:p>
                  </a:txBody>
                  <a:tcPr>
                    <a:solidFill>
                      <a:srgbClr val="A963C4"/>
                    </a:solidFill>
                  </a:tcPr>
                </a:tc>
                <a:extLst>
                  <a:ext uri="{0D108BD9-81ED-4DB2-BD59-A6C34878D82A}">
                    <a16:rowId xmlns:a16="http://schemas.microsoft.com/office/drawing/2014/main" val="4116179392"/>
                  </a:ext>
                </a:extLst>
              </a:tr>
              <a:tr h="3708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Sesión Ordinaria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Innovación Electoral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 la Sesión Ordinaria </a:t>
                      </a:r>
                      <a:r>
                        <a:rPr lang="es-MX" sz="1200" u="none" strike="noStrike" dirty="0">
                          <a:effectLst/>
                          <a:latin typeface="Segoe UI" panose="020B0502040204020203" pitchFamily="34" charset="0"/>
                          <a:cs typeface="Segoe UI" panose="020B0502040204020203" pitchFamily="34" charset="0"/>
                        </a:rPr>
                        <a:t>de la Comisión Temporal de Innovación Electoral,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con la intención de aprobar acuerdos referentes al PELO 2024, </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3812542139"/>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Innovación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24/01/2024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de </a:t>
                      </a: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Innovación Electoral </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Atendió la Reunión de trabajo </a:t>
                      </a:r>
                      <a:r>
                        <a:rPr lang="es-MX" sz="1200" u="none" strike="noStrike" dirty="0">
                          <a:effectLst/>
                          <a:latin typeface="Segoe UI" panose="020B0502040204020203" pitchFamily="34" charset="0"/>
                          <a:cs typeface="Segoe UI" panose="020B0502040204020203" pitchFamily="34" charset="0"/>
                        </a:rPr>
                        <a:t>de la Comisión Temporal de Innovación Electoral, para darle seguimiento a los trabajos y temas de esta Comisión. </a:t>
                      </a:r>
                    </a:p>
                  </a:txBody>
                  <a:tcPr marL="1503" marR="1503" marT="1503" marB="0" anchor="ctr">
                    <a:solidFill>
                      <a:srgbClr val="E6E6E6"/>
                    </a:solidFill>
                  </a:tcPr>
                </a:tc>
                <a:extLst>
                  <a:ext uri="{0D108BD9-81ED-4DB2-BD59-A6C34878D82A}">
                    <a16:rowId xmlns:a16="http://schemas.microsoft.com/office/drawing/2014/main" val="4060954961"/>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rPr>
                        <a:t>Sesión </a:t>
                      </a:r>
                      <a:r>
                        <a:rPr lang="es-MX" sz="1200" kern="1200" dirty="0">
                          <a:solidFill>
                            <a:schemeClr val="dk1"/>
                          </a:solidFill>
                          <a:effectLst/>
                          <a:latin typeface="Segoe UI" panose="020B0502040204020203" pitchFamily="34" charset="0"/>
                          <a:ea typeface="+mn-ea"/>
                          <a:cs typeface="Segoe UI" panose="020B0502040204020203" pitchFamily="34" charset="0"/>
                        </a:rPr>
                        <a:t>  de la Comisión de Vinculación INE – OPLES</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25/01/2024</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Virtual </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 </a:t>
                      </a:r>
                      <a:r>
                        <a:rPr lang="es-MX" sz="1200" kern="1200" dirty="0">
                          <a:solidFill>
                            <a:schemeClr val="dk1"/>
                          </a:solidFill>
                          <a:effectLst/>
                          <a:latin typeface="Segoe UI" panose="020B0502040204020203" pitchFamily="34" charset="0"/>
                          <a:ea typeface="+mn-ea"/>
                          <a:cs typeface="Segoe UI" panose="020B0502040204020203" pitchFamily="34" charset="0"/>
                        </a:rPr>
                        <a:t>de </a:t>
                      </a:r>
                    </a:p>
                    <a:p>
                      <a:pPr marL="0" marR="0" lvl="0" indent="0" algn="ctr" defTabSz="914400" rtl="0" eaLnBrk="1" fontAlgn="ctr" latinLnBrk="0" hangingPunct="1">
                        <a:lnSpc>
                          <a:spcPct val="100000"/>
                        </a:lnSpc>
                        <a:spcBef>
                          <a:spcPts val="0"/>
                        </a:spcBef>
                        <a:spcAft>
                          <a:spcPts val="0"/>
                        </a:spcAft>
                        <a:buClrTx/>
                        <a:buSzTx/>
                        <a:buFontTx/>
                        <a:buNone/>
                        <a:tabLst/>
                        <a:defRPr/>
                      </a:pPr>
                      <a:r>
                        <a:rPr lang="es-MX" sz="1200" kern="1200" dirty="0">
                          <a:solidFill>
                            <a:schemeClr val="dk1"/>
                          </a:solidFill>
                          <a:effectLst/>
                          <a:latin typeface="Segoe UI" panose="020B0502040204020203" pitchFamily="34" charset="0"/>
                          <a:ea typeface="+mn-ea"/>
                          <a:cs typeface="Segoe UI" panose="020B0502040204020203" pitchFamily="34" charset="0"/>
                        </a:rPr>
                        <a:t>Vinculación INE – OPLES</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Instituto Electoral de Coahuila </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presidió la Sesión de la Comisión </a:t>
                      </a:r>
                      <a:r>
                        <a:rPr lang="es-MX" sz="1200" kern="1200" dirty="0">
                          <a:solidFill>
                            <a:schemeClr val="dk1"/>
                          </a:solidFill>
                          <a:effectLst/>
                          <a:latin typeface="Segoe UI" panose="020B0502040204020203" pitchFamily="34" charset="0"/>
                          <a:ea typeface="+mn-ea"/>
                          <a:cs typeface="Segoe UI" panose="020B0502040204020203" pitchFamily="34" charset="0"/>
                        </a:rPr>
                        <a:t>de Vinculación INE – OPLES del Instituto Electoral de Coahuila.</a:t>
                      </a:r>
                      <a:endParaRPr lang="es-MX" sz="1200" u="none" strike="noStrike" dirty="0">
                        <a:effectLst/>
                        <a:latin typeface="Segoe UI" panose="020B0502040204020203" pitchFamily="34" charset="0"/>
                        <a:cs typeface="Segoe UI" panose="020B0502040204020203" pitchFamily="34" charset="0"/>
                      </a:endParaRPr>
                    </a:p>
                  </a:txBody>
                  <a:tcPr marL="1503" marR="1503" marT="1503" marB="0" anchor="ctr">
                    <a:solidFill>
                      <a:srgbClr val="E6E6E6"/>
                    </a:solidFill>
                  </a:tcPr>
                </a:tc>
                <a:extLst>
                  <a:ext uri="{0D108BD9-81ED-4DB2-BD59-A6C34878D82A}">
                    <a16:rowId xmlns:a16="http://schemas.microsoft.com/office/drawing/2014/main" val="613604730"/>
                  </a:ext>
                </a:extLst>
              </a:tr>
              <a:tr h="81768">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Informe Anual de Actividades </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Villa Ferré</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endParaRPr lang="es-MX" sz="1200" kern="1200" dirty="0">
                        <a:solidFill>
                          <a:schemeClr val="dk1"/>
                        </a:solidFill>
                        <a:effectLst/>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Asistió al Informe Anual de Actividades 2023, del Presidente del Tribunal Electoral del Poder Judicial del Estado de Coahuila de Zaragoza. El Magistrado Felipe Mery Ayup. </a:t>
                      </a:r>
                    </a:p>
                  </a:txBody>
                  <a:tcPr marL="1503" marR="1503" marT="1503" marB="0" anchor="ctr">
                    <a:solidFill>
                      <a:srgbClr val="E6E6E6"/>
                    </a:solidFill>
                  </a:tcPr>
                </a:tc>
                <a:extLst>
                  <a:ext uri="{0D108BD9-81ED-4DB2-BD59-A6C34878D82A}">
                    <a16:rowId xmlns:a16="http://schemas.microsoft.com/office/drawing/2014/main" val="2338814055"/>
                  </a:ext>
                </a:extLst>
              </a:tr>
              <a:tr h="817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Reunión de Trabajo de la Comisión de Organización Electoral del Instituto Electoral de Coahuila</a:t>
                      </a:r>
                      <a:endPar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endParaRP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26/01/2024</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Instituto Electoral de Coahuila</a:t>
                      </a:r>
                    </a:p>
                  </a:txBody>
                  <a:tcPr marL="1503" marR="1503" marT="1503" marB="0" anchor="ctr">
                    <a:solidFill>
                      <a:srgbClr val="E6E6E6"/>
                    </a:solidFill>
                  </a:tcPr>
                </a:tc>
                <a:tc>
                  <a:txBody>
                    <a:bodyPr/>
                    <a:lstStyle/>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a:t>
                      </a:r>
                      <a:r>
                        <a:rPr lang="es-MX" sz="1200" u="none" strike="noStrike" dirty="0">
                          <a:effectLst/>
                          <a:latin typeface="Segoe UI" panose="020B0502040204020203" pitchFamily="34" charset="0"/>
                          <a:cs typeface="Segoe UI" panose="020B0502040204020203" pitchFamily="34" charset="0"/>
                        </a:rPr>
                        <a:t>onsejero Presidente</a:t>
                      </a:r>
                    </a:p>
                    <a:p>
                      <a:pPr algn="ctr" fontAlgn="ctr"/>
                      <a:r>
                        <a:rPr lang="es-MX" sz="1200" b="0" i="0" u="none" strike="noStrike" dirty="0">
                          <a:solidFill>
                            <a:srgbClr val="000000"/>
                          </a:solidFill>
                          <a:effectLst/>
                          <a:latin typeface="Segoe UI" panose="020B0502040204020203" pitchFamily="34" charset="0"/>
                          <a:cs typeface="Segoe UI" panose="020B0502040204020203" pitchFamily="34" charset="0"/>
                        </a:rPr>
                        <a:t>Consejeros del IEC</a:t>
                      </a:r>
                    </a:p>
                    <a:p>
                      <a:pPr algn="ctr" fontAlgn="ctr"/>
                      <a:r>
                        <a:rPr lang="es-MX" sz="1200" b="0" i="0" dirty="0">
                          <a:solidFill>
                            <a:srgbClr val="14171A"/>
                          </a:solidFill>
                          <a:effectLst/>
                          <a:latin typeface="Segoe UI" panose="020B0502040204020203" pitchFamily="34" charset="0"/>
                          <a:cs typeface="Segoe UI" panose="020B0502040204020203" pitchFamily="34" charset="0"/>
                        </a:rPr>
                        <a:t>Secretario Ejecutivo </a:t>
                      </a:r>
                      <a:endParaRPr lang="es-MX" sz="1200" b="0" i="0" u="none" strike="noStrike" dirty="0">
                        <a:solidFill>
                          <a:srgbClr val="000000"/>
                        </a:solidFill>
                        <a:effectLst/>
                        <a:latin typeface="Segoe UI" panose="020B0502040204020203" pitchFamily="34" charset="0"/>
                        <a:cs typeface="Segoe UI" panose="020B0502040204020203"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a:ln>
                            <a:noFill/>
                          </a:ln>
                          <a:solidFill>
                            <a:srgbClr val="000000"/>
                          </a:solidFill>
                          <a:effectLst/>
                          <a:uLnTx/>
                          <a:uFillTx/>
                          <a:latin typeface="Segoe UI" panose="020B0502040204020203" pitchFamily="34" charset="0"/>
                          <a:ea typeface="+mn-ea"/>
                          <a:cs typeface="Segoe UI" panose="020B0502040204020203" pitchFamily="34" charset="0"/>
                        </a:rPr>
                        <a:t>Integrantes del Comité</a:t>
                      </a:r>
                    </a:p>
                  </a:txBody>
                  <a:tcPr marL="1503" marR="1503" marT="1503" marB="0" anchor="ctr">
                    <a:solidFill>
                      <a:srgbClr val="E6E6E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MX" sz="1200" b="0" i="0" u="none" strike="noStrike" dirty="0">
                          <a:solidFill>
                            <a:srgbClr val="000000"/>
                          </a:solidFill>
                          <a:effectLst/>
                          <a:latin typeface="Segoe UI" panose="020B0502040204020203" pitchFamily="34" charset="0"/>
                          <a:cs typeface="Segoe UI" panose="020B0502040204020203" pitchFamily="34" charset="0"/>
                        </a:rPr>
                        <a:t>IEC</a:t>
                      </a:r>
                    </a:p>
                  </a:txBody>
                  <a:tcPr marL="1503" marR="1503" marT="1503" marB="0" anchor="ctr">
                    <a:solidFill>
                      <a:srgbClr val="E6E6E6"/>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MX" sz="1200" u="none" strike="noStrike" dirty="0">
                          <a:effectLst/>
                          <a:latin typeface="Segoe UI" panose="020B0502040204020203" pitchFamily="34" charset="0"/>
                          <a:cs typeface="Segoe UI" panose="020B0502040204020203" pitchFamily="34" charset="0"/>
                        </a:rPr>
                        <a:t>Asistió y presidio la Reunión de Trabajo con integrantes de la Comisión de Organización Electoral del EC. </a:t>
                      </a:r>
                    </a:p>
                  </a:txBody>
                  <a:tcPr marL="1503" marR="1503" marT="1503" marB="0" anchor="ctr">
                    <a:solidFill>
                      <a:srgbClr val="E6E6E6"/>
                    </a:solidFill>
                  </a:tcPr>
                </a:tc>
                <a:extLst>
                  <a:ext uri="{0D108BD9-81ED-4DB2-BD59-A6C34878D82A}">
                    <a16:rowId xmlns:a16="http://schemas.microsoft.com/office/drawing/2014/main" val="658687753"/>
                  </a:ext>
                </a:extLst>
              </a:tr>
            </a:tbl>
          </a:graphicData>
        </a:graphic>
      </p:graphicFrame>
    </p:spTree>
    <p:extLst>
      <p:ext uri="{BB962C8B-B14F-4D97-AF65-F5344CB8AC3E}">
        <p14:creationId xmlns:p14="http://schemas.microsoft.com/office/powerpoint/2010/main" val="33292320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91119</TotalTime>
  <Words>6647</Words>
  <Application>Microsoft Office PowerPoint</Application>
  <PresentationFormat>Panorámica</PresentationFormat>
  <Paragraphs>1520</Paragraphs>
  <Slides>28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28</vt:i4>
      </vt:variant>
    </vt:vector>
  </HeadingPairs>
  <TitlesOfParts>
    <vt:vector size="34" baseType="lpstr">
      <vt:lpstr>Arial</vt:lpstr>
      <vt:lpstr>Calibri</vt:lpstr>
      <vt:lpstr>Calibri Light</vt:lpstr>
      <vt:lpstr>Gotham Bold</vt:lpstr>
      <vt:lpstr>Segoe UI</vt:lpstr>
      <vt:lpstr>Tema de Office</vt:lpstr>
      <vt:lpstr>Presentación de PowerPoint</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lpstr>Art. 21, Fracc. LIII Cualquier otra información de utilidad.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Erika Oyervides</cp:lastModifiedBy>
  <cp:revision>879</cp:revision>
  <cp:lastPrinted>2023-07-24T15:59:54Z</cp:lastPrinted>
  <dcterms:created xsi:type="dcterms:W3CDTF">2018-06-08T15:50:00Z</dcterms:created>
  <dcterms:modified xsi:type="dcterms:W3CDTF">2024-04-03T17:54:42Z</dcterms:modified>
</cp:coreProperties>
</file>