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5" r:id="rId21"/>
    <p:sldId id="292" r:id="rId22"/>
    <p:sldId id="296" r:id="rId23"/>
    <p:sldId id="297" r:id="rId24"/>
    <p:sldId id="298" r:id="rId25"/>
    <p:sldId id="299" r:id="rId26"/>
    <p:sldId id="30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EC2019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794"/>
    <a:srgbClr val="6F0579"/>
    <a:srgbClr val="9059A1"/>
    <a:srgbClr val="B38BBF"/>
    <a:srgbClr val="993366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85" autoAdjust="0"/>
    <p:restoredTop sz="95352" autoAdjust="0"/>
  </p:normalViewPr>
  <p:slideViewPr>
    <p:cSldViewPr snapToGrid="0">
      <p:cViewPr varScale="1">
        <p:scale>
          <a:sx n="68" d="100"/>
          <a:sy n="68" d="100"/>
        </p:scale>
        <p:origin x="3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24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61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1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8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9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5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37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9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17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9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7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35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883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6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3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19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0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1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4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1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0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82523" y="5037348"/>
            <a:ext cx="437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prstClr val="white"/>
                </a:solidFill>
              </a:rPr>
              <a:t>RESULTADOS DE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902312" y="5545178"/>
            <a:ext cx="437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4800" dirty="0">
                <a:solidFill>
                  <a:prstClr val="white"/>
                </a:solidFill>
              </a:rPr>
              <a:t>AUDITORÍAS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720459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720459" y="6178310"/>
            <a:ext cx="75792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741889" y="4698725"/>
            <a:ext cx="0" cy="1479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3395093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4670435" y="6178310"/>
            <a:ext cx="88385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5533454" y="4698723"/>
            <a:ext cx="0" cy="149840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900" y="412106"/>
            <a:ext cx="3710307" cy="12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818416"/>
              </p:ext>
            </p:extLst>
          </p:nvPr>
        </p:nvGraphicFramePr>
        <p:xfrm>
          <a:off x="251792" y="1745989"/>
          <a:ext cx="11648660" cy="154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y de cumplimiento al Primer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02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33736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financiera y de cumplimiento al 2° y 3er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1er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992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2° y 3er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0829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Distritales Electorales proceso electoral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2773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Municipales Electoral proceso electoral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7734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permanencia personal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108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cuarto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3027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05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8200"/>
              </p:ext>
            </p:extLst>
          </p:nvPr>
        </p:nvGraphicFramePr>
        <p:xfrm>
          <a:off x="251792" y="1745989"/>
          <a:ext cx="11648660" cy="468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PRIMER trimestre de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Auditoria a las operaciones al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Cuatro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para verificar: Puntualidad, asistencia y permanencia del personal del Instituto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Comités Municipales Electorales proceso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6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19254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Agosto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noviembre de 2021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Diciembre</a:t>
                      </a: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1048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93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60586"/>
              </p:ext>
            </p:extLst>
          </p:nvPr>
        </p:nvGraphicFramePr>
        <p:xfrm>
          <a:off x="251792" y="1745989"/>
          <a:ext cx="11648660" cy="349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enero de 2022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7832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segundo trimestres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99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2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068591"/>
              </p:ext>
            </p:extLst>
          </p:nvPr>
        </p:nvGraphicFramePr>
        <p:xfrm>
          <a:off x="251792" y="1745989"/>
          <a:ext cx="11648660" cy="20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6BCB96D-DE94-9A5D-39A4-C745AF57D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96339"/>
              </p:ext>
            </p:extLst>
          </p:nvPr>
        </p:nvGraphicFramePr>
        <p:xfrm>
          <a:off x="251792" y="3801827"/>
          <a:ext cx="11648660" cy="106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1848566857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77350534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505091803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1976847840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1499696233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195142157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cuarto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4432"/>
                  </a:ext>
                </a:extLst>
              </a:tr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876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0542AF-054E-2C61-CDB4-C33497178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82299"/>
              </p:ext>
            </p:extLst>
          </p:nvPr>
        </p:nvGraphicFramePr>
        <p:xfrm>
          <a:off x="251792" y="4867422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Cuarto Trimestre ejercicio 2021</a:t>
                      </a:r>
                      <a:r>
                        <a:rPr lang="es-MX" sz="1600" dirty="0"/>
                        <a:t>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248EB12-F683-4B13-921A-7C1F8AA44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12995"/>
              </p:ext>
            </p:extLst>
          </p:nvPr>
        </p:nvGraphicFramePr>
        <p:xfrm>
          <a:off x="251792" y="5335040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 a las operaciones del Primer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53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48293"/>
              </p:ext>
            </p:extLst>
          </p:nvPr>
        </p:nvGraphicFramePr>
        <p:xfrm>
          <a:off x="251792" y="1745989"/>
          <a:ext cx="11648660" cy="15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1er Trimestre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0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Septiembre de 2022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F8ACF66-2861-4998-1390-106C0E2D1ED7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5AEF7025-CE0E-F7BD-51F4-207A8EA452A6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6661BDBA-297A-DD42-9E3B-4F1FB6C3BF62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31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79152"/>
              </p:ext>
            </p:extLst>
          </p:nvPr>
        </p:nvGraphicFramePr>
        <p:xfrm>
          <a:off x="251792" y="1745989"/>
          <a:ext cx="11648660" cy="25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del ejercicio 2022.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527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A612FB82-6276-07BD-4366-C4D758873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971405"/>
              </p:ext>
            </p:extLst>
          </p:nvPr>
        </p:nvGraphicFramePr>
        <p:xfrm>
          <a:off x="251792" y="4354751"/>
          <a:ext cx="11648660" cy="54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20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07483"/>
              </p:ext>
            </p:extLst>
          </p:nvPr>
        </p:nvGraphicFramePr>
        <p:xfrm>
          <a:off x="251792" y="1745989"/>
          <a:ext cx="11648660" cy="171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Enero,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2867C49F-9E00-1FD3-8503-454219590F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3323"/>
              </p:ext>
            </p:extLst>
          </p:nvPr>
        </p:nvGraphicFramePr>
        <p:xfrm>
          <a:off x="251792" y="346218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Febrero,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B02C89-68F9-0DDF-5A85-AF9D6A44E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8320"/>
              </p:ext>
            </p:extLst>
          </p:nvPr>
        </p:nvGraphicFramePr>
        <p:xfrm>
          <a:off x="251792" y="4203225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</a:t>
                      </a:r>
                    </a:p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 Trimestre del ejercicio 2022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9" name="Marcador de contenido 3">
            <a:extLst>
              <a:ext uri="{FF2B5EF4-FFF2-40B4-BE49-F238E27FC236}">
                <a16:creationId xmlns:a16="http://schemas.microsoft.com/office/drawing/2014/main" id="{33C7FF4A-E668-D846-0C5F-F48B550DD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680974"/>
              </p:ext>
            </p:extLst>
          </p:nvPr>
        </p:nvGraphicFramePr>
        <p:xfrm>
          <a:off x="251792" y="4949518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Abril,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7B4ACADA-5719-46DC-43AC-2B8B696E7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418161"/>
              </p:ext>
            </p:extLst>
          </p:nvPr>
        </p:nvGraphicFramePr>
        <p:xfrm>
          <a:off x="251792" y="5685315"/>
          <a:ext cx="11648660" cy="55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Auditoría específica a los Comités Electorales Municipales y Distritales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4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5801071" y="319425"/>
            <a:ext cx="2850956" cy="1177006"/>
            <a:chOff x="7820286" y="994753"/>
            <a:chExt cx="3965486" cy="71263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66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Coahuila, se muestran los resultados en el siguiente anexo. 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 los meses que no se reportan,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16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57087"/>
              </p:ext>
            </p:extLst>
          </p:nvPr>
        </p:nvGraphicFramePr>
        <p:xfrm>
          <a:off x="251792" y="1745989"/>
          <a:ext cx="11648660" cy="287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383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79786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Comités Electorales Municipales y Distritales proceso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4° Trimestre 2022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59130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BF877DC0-9257-AC4C-F957-D5E413719D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13829"/>
              </p:ext>
            </p:extLst>
          </p:nvPr>
        </p:nvGraphicFramePr>
        <p:xfrm>
          <a:off x="271670" y="534101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agosto,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F2FA894-31B5-89BF-A49D-5EDB813E3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53398"/>
              </p:ext>
            </p:extLst>
          </p:nvPr>
        </p:nvGraphicFramePr>
        <p:xfrm>
          <a:off x="251792" y="4599204"/>
          <a:ext cx="11648660" cy="7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1er trimestre del Ejercicio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176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8556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septiembre,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2º Trimestres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Especifica a la Puntualidad, Asistencia y Permanencia del personal del IEC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al primer Trimestre del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17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45726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personal del IEC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016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969533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2º Trimestre del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3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66533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Específica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Comités Municipales Electorales para el Proceso Electoral Local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582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87379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Comités Municipales Electorales Proceso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Específica para verificar la Asistencia, Puntualidad y Permanencia del Personal del IEC ejercicio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76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282" y="331768"/>
            <a:ext cx="4524223" cy="144423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>
                <a:solidFill>
                  <a:srgbClr val="B38BBF"/>
                </a:solidFill>
              </a:rPr>
              <a:t>Auditorías practicadas durante el ejercicio 2016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20285"/>
              </p:ext>
            </p:extLst>
          </p:nvPr>
        </p:nvGraphicFramePr>
        <p:xfrm>
          <a:off x="424069" y="1709530"/>
          <a:ext cx="11237843" cy="422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4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536506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810306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3761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247569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48846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responsabilidades.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Unidad Técnica de Transparencia y Acceso a la Información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Administración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Control interno específica al área Dirección Ejecutiva de Vinculación con INE y OPLES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Cuarto trimestre Cuenta Pública 2015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1°, 2° y 3er trimestre de Cuenta Pública 2016.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Educación Cívica.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224795" y="480810"/>
            <a:ext cx="2427259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73839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C8B3B75-A2EA-40E9-84B8-A229A4E88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2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2017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34685"/>
              </p:ext>
            </p:extLst>
          </p:nvPr>
        </p:nvGraphicFramePr>
        <p:xfrm>
          <a:off x="336182" y="1500382"/>
          <a:ext cx="11502887" cy="505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707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516979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90705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7432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44452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del personal.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4° trimestre de la Cuenta Pública 2016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a comités distritales y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1° trimestre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y asistencia del personal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la página electrónica web del IEC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de control interno al área Unidad Técnica de Archivos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Sistemas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713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Dirección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4521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Fiscalización.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69316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47529" y="301602"/>
            <a:ext cx="2773078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9074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19983EF-5F66-41E1-A05E-250ED86F8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95538"/>
            <a:ext cx="440299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06938"/>
              </p:ext>
            </p:extLst>
          </p:nvPr>
        </p:nvGraphicFramePr>
        <p:xfrm>
          <a:off x="225287" y="1122935"/>
          <a:ext cx="11714921" cy="54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9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97513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658062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74442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1989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85920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Presupuesto del Proceso Electoral 2016 - 2017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la integral al primer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 </a:t>
                      </a:r>
                      <a:r>
                        <a:rPr lang="es-MX" sz="1200" dirty="0"/>
                        <a:t>(En proceso de responsabilidades)</a:t>
                      </a: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auditoría específica a la página electrónica (WEB) del IEC.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integral al segundo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a comités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comités municipales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específica al presupuesto del Proceso Electoral 2016 –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757863" y="112263"/>
            <a:ext cx="2765397" cy="946172"/>
            <a:chOff x="7820286" y="994753"/>
            <a:chExt cx="3965486" cy="57287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400166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7" y="1204249"/>
              <a:ext cx="3951805" cy="3633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12B84E62-F7FB-400A-A3A7-8534F85ED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99" y="124483"/>
            <a:ext cx="2333208" cy="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59152"/>
              </p:ext>
            </p:extLst>
          </p:nvPr>
        </p:nvGraphicFramePr>
        <p:xfrm>
          <a:off x="319802" y="1448888"/>
          <a:ext cx="11569147" cy="495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279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35001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412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64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80356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segundo trimestre del ejercicio fiscal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Financiera Integral al tercer Avance de Gestión Financiera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Comités Municipales del Proceso Electoral 2017 - 2018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-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específica al presupuesto del proceso electoral 2016 –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2do trimestre cuenta pública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Avance de Gestión Financiera Octubre-Diciembre, Ejercicio Fiscal 2018.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Noviembre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3er Avance de Gestión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96001" y="112263"/>
            <a:ext cx="2774486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8902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5CCC810-28D6-44B8-A3E8-E35704E0A6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87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1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290152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94982"/>
              </p:ext>
            </p:extLst>
          </p:nvPr>
        </p:nvGraphicFramePr>
        <p:xfrm>
          <a:off x="490331" y="1358278"/>
          <a:ext cx="11330608" cy="503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9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26032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0905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41673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25633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3952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enero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los Avances de Gestión del 1ro y 2do Trimestre del Ejercicio Fiscal 2018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Febrero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Integral al Informe de los Avances de Gestión del 3er trimestre del ejercicio fiscal 2018 y al Control Interno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marzo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4to trimestre del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Específica al Control Interno del Proceso de Adquisiciones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Cabe mencionar que en la auditoría no se determinaron observaciones, son que se hicieron 11 recomendaciones al auditado.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04588" y="205392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157237B-0DB3-4851-99CC-CCF1D783C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45448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6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3" y="151653"/>
            <a:ext cx="440154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58969"/>
              </p:ext>
            </p:extLst>
          </p:nvPr>
        </p:nvGraphicFramePr>
        <p:xfrm>
          <a:off x="437323" y="1358278"/>
          <a:ext cx="11237842" cy="377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2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6574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29052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julio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agosto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septiembre 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9214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octubre</a:t>
                      </a:r>
                      <a:r>
                        <a:rPr lang="es-MX" sz="1600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33994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43587" y="112263"/>
            <a:ext cx="2665663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22984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48DB68-BD0C-40B1-9D31-A8BD28B0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6355"/>
              </p:ext>
            </p:extLst>
          </p:nvPr>
        </p:nvGraphicFramePr>
        <p:xfrm>
          <a:off x="437323" y="5123615"/>
          <a:ext cx="11237841" cy="135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275">
                  <a:extLst>
                    <a:ext uri="{9D8B030D-6E8A-4147-A177-3AD203B41FA5}">
                      <a16:colId xmlns:a16="http://schemas.microsoft.com/office/drawing/2014/main" val="2171586150"/>
                    </a:ext>
                  </a:extLst>
                </a:gridCol>
                <a:gridCol w="3964389">
                  <a:extLst>
                    <a:ext uri="{9D8B030D-6E8A-4147-A177-3AD203B41FA5}">
                      <a16:colId xmlns:a16="http://schemas.microsoft.com/office/drawing/2014/main" val="2648340923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2617558560"/>
                    </a:ext>
                  </a:extLst>
                </a:gridCol>
                <a:gridCol w="1529051">
                  <a:extLst>
                    <a:ext uri="{9D8B030D-6E8A-4147-A177-3AD203B41FA5}">
                      <a16:colId xmlns:a16="http://schemas.microsoft.com/office/drawing/2014/main" val="3251289456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868409299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2039811034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Auditoría de seguimiento Financiera Integral al Avance de Gestión al 1º y 2º  Trimestre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Noviembre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43251"/>
                  </a:ext>
                </a:extLst>
              </a:tr>
              <a:tr h="514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diciembre</a:t>
                      </a:r>
                      <a:r>
                        <a:rPr lang="es-MX" sz="1600" dirty="0"/>
                        <a:t>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531840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C0B4E58E-CD33-4F8C-A76F-D2888319A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6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51931"/>
              </p:ext>
            </p:extLst>
          </p:nvPr>
        </p:nvGraphicFramePr>
        <p:xfrm>
          <a:off x="251792" y="1745989"/>
          <a:ext cx="11648660" cy="482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del 3er. Trimestre de 2018.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febrero</a:t>
                      </a:r>
                      <a:r>
                        <a:rPr lang="es-MX" sz="1600" dirty="0"/>
                        <a:t> 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95713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Integral al 4º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33825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abril, mayo, junio, julio y agosto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67486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al 4to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09313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7030A0"/>
                          </a:solidFill>
                        </a:rPr>
                        <a:t>octubre y noviembre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097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8372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</TotalTime>
  <Words>2959</Words>
  <Application>Microsoft Office PowerPoint</Application>
  <PresentationFormat>Panorámica</PresentationFormat>
  <Paragraphs>846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Times New Roman</vt:lpstr>
      <vt:lpstr>1_Tema de Office</vt:lpstr>
      <vt:lpstr>Tema de Office</vt:lpstr>
      <vt:lpstr>Presentación de PowerPoint</vt:lpstr>
      <vt:lpstr>Presentación de PowerPoint</vt:lpstr>
      <vt:lpstr>Auditorías practicadas durante el ejercicio 2016</vt:lpstr>
      <vt:lpstr>Auditorías practicadas durante el ejercicio 2017</vt:lpstr>
      <vt:lpstr>Auditorías practicadas durante el ejercicio 2018</vt:lpstr>
      <vt:lpstr>Auditorías practicadas durante el ejercicio 2018</vt:lpstr>
      <vt:lpstr>Auditorías practicadas durante el ejercicio 2019</vt:lpstr>
      <vt:lpstr>Auditorías practicadas durante el ejercicio 2019</vt:lpstr>
      <vt:lpstr>Auditorías practicadas durante el ejercicio 2020</vt:lpstr>
      <vt:lpstr>Auditorías practicadas durante el ejercicio 2020</vt:lpstr>
      <vt:lpstr>Auditorías practicadas durante el ejercicio 2021</vt:lpstr>
      <vt:lpstr>Auditorías practicadas durante el ejercicio 2021</vt:lpstr>
      <vt:lpstr>Auditorías practicadas durante el ejercicio 2021</vt:lpstr>
      <vt:lpstr>Auditorías practicadas durante el ejercicio 2022</vt:lpstr>
      <vt:lpstr>Auditorías practicadas durante el ejercicio 2022</vt:lpstr>
      <vt:lpstr>Auditorías practicadas durante el ejercicio 2022</vt:lpstr>
      <vt:lpstr>Presentación de PowerPoint</vt:lpstr>
      <vt:lpstr>Auditorías practicadas durante el ejercicio 2022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2024</vt:lpstr>
      <vt:lpstr>Auditorías practicadas durante el ejercicio 2024</vt:lpstr>
      <vt:lpstr>Auditorías practicadas durante el ejercicio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118</cp:revision>
  <dcterms:created xsi:type="dcterms:W3CDTF">2017-07-27T15:41:24Z</dcterms:created>
  <dcterms:modified xsi:type="dcterms:W3CDTF">2024-04-03T16:59:54Z</dcterms:modified>
</cp:coreProperties>
</file>