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3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8" r:id="rId22"/>
    <p:sldId id="346" r:id="rId23"/>
    <p:sldId id="347" r:id="rId24"/>
  </p:sldIdLst>
  <p:sldSz cx="12192000" cy="6858000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B97C408-95F7-4021-86C4-11AB63DA982B}">
          <p14:sldIdLst>
            <p14:sldId id="323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8"/>
            <p14:sldId id="346"/>
            <p14:sldId id="3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732282"/>
    <a:srgbClr val="8C5E97"/>
    <a:srgbClr val="7F7F7F"/>
    <a:srgbClr val="A50021"/>
    <a:srgbClr val="B035C9"/>
    <a:srgbClr val="785181"/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7" y="9"/>
            <a:ext cx="2981656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98614" y="9"/>
            <a:ext cx="2981655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r">
              <a:defRPr sz="1200"/>
            </a:lvl1pPr>
          </a:lstStyle>
          <a:p>
            <a:fld id="{45050FC9-AA0A-4FE1-9757-144F2ED42E4C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9" tIns="45261" rIns="90519" bIns="45261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7727" y="4473815"/>
            <a:ext cx="5506380" cy="3660537"/>
          </a:xfrm>
          <a:prstGeom prst="rect">
            <a:avLst/>
          </a:prstGeom>
        </p:spPr>
        <p:txBody>
          <a:bodyPr vert="horz" lIns="90519" tIns="45261" rIns="90519" bIns="45261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7" y="8830313"/>
            <a:ext cx="2981656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98614" y="8830313"/>
            <a:ext cx="2981655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r">
              <a:defRPr sz="1200"/>
            </a:lvl1pPr>
          </a:lstStyle>
          <a:p>
            <a:fld id="{8C5BA8E2-8362-48FD-9185-EBFDB3B8B7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280">
              <a:defRPr/>
            </a:pPr>
            <a:fld id="{79800CED-BFD4-4116-A2FE-50113F3329E2}" type="slidenum">
              <a:rPr lang="es-MX">
                <a:solidFill>
                  <a:prstClr val="black"/>
                </a:solidFill>
                <a:latin typeface="Calibri" panose="020F0502020204030204"/>
              </a:rPr>
              <a:pPr defTabSz="911280">
                <a:defRPr/>
              </a:pPr>
              <a:t>1</a:t>
            </a:fld>
            <a:endParaRPr lang="es-MX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72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5255-CB93-4E5C-9C60-FB393917F881}" type="datetime1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038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8887-059A-4E85-85E0-FEDDF6E56B64}" type="datetime1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68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B442-FBC4-477A-8C06-AF251DE77CA8}" type="datetime1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9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7F96-23CB-4A4D-B78B-3DD39CC72CFD}" type="datetime1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388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A7F5-A387-433A-B96B-3F66863FA2E9}" type="datetime1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320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4A22-4FED-418C-B1B1-0DA7126EE37D}" type="datetime1">
              <a:rPr lang="es-MX" smtClean="0"/>
              <a:t>23/01/2023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4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ECB3-C1BE-4818-87ED-981F6E82D55A}" type="datetime1">
              <a:rPr lang="es-MX" smtClean="0"/>
              <a:t>23/01/2023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04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BBC6-3137-454D-8495-145B0E4012EC}" type="datetime1">
              <a:rPr lang="es-MX" smtClean="0"/>
              <a:t>23/01/2023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28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E092-75A9-4336-833D-E134C36655BB}" type="datetime1">
              <a:rPr lang="es-MX" smtClean="0"/>
              <a:t>23/01/2023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65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534-27E1-4643-AD2D-B2F3F73CCB9B}" type="datetime1">
              <a:rPr lang="es-MX" smtClean="0"/>
              <a:t>23/01/2023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140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8EF-8896-4F75-9C17-D153196AE26B}" type="datetime1">
              <a:rPr lang="es-MX" smtClean="0"/>
              <a:t>23/01/2023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05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F33E-3674-47F7-8923-B0B71AF7DFDC}" type="datetime1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902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images/legislacion/6ta_Reforma_Reglamento_Interior_del_IEC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C0FEFB7-6D1E-4315-91B8-BA7A300256BC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969357E-A168-4CA9-AFFD-8DA4A5FE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</a:t>
            </a:fld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2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64295" y="118282"/>
            <a:ext cx="3537602" cy="702141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Miriam Yolanda Cardona de la Cruz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8" idx="0"/>
          </p:cNvCxnSpPr>
          <p:nvPr/>
        </p:nvCxnSpPr>
        <p:spPr>
          <a:xfrm>
            <a:off x="6433096" y="820423"/>
            <a:ext cx="0" cy="52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7554024" y="2134783"/>
            <a:ext cx="3213521" cy="61085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664295" y="872967"/>
            <a:ext cx="3537602" cy="905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Programación y Control Presupuestal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– A 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2197263" y="1957253"/>
            <a:ext cx="69635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7E2FC23-E388-4F80-A26B-8208BAE62380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9160785" y="1971108"/>
            <a:ext cx="0" cy="163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6663181" y="3718458"/>
            <a:ext cx="2391964" cy="5508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Auxiliar de Logística </a:t>
            </a: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AUX – A </a:t>
            </a: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Nora Patricia Benítez Sánchez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6FE443BD-3BC1-4799-A12C-C454CC9F4239}"/>
              </a:ext>
            </a:extLst>
          </p:cNvPr>
          <p:cNvCxnSpPr>
            <a:cxnSpLocks/>
          </p:cNvCxnSpPr>
          <p:nvPr/>
        </p:nvCxnSpPr>
        <p:spPr>
          <a:xfrm>
            <a:off x="9332932" y="3110205"/>
            <a:ext cx="0" cy="174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9EDA7DF3-7BD2-4402-8935-B3DACBBF2A53}"/>
              </a:ext>
            </a:extLst>
          </p:cNvPr>
          <p:cNvCxnSpPr>
            <a:cxnSpLocks/>
          </p:cNvCxnSpPr>
          <p:nvPr/>
        </p:nvCxnSpPr>
        <p:spPr>
          <a:xfrm>
            <a:off x="6433096" y="1778318"/>
            <a:ext cx="0" cy="1789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C1A52EB-4F2A-42AB-9CAA-1C18E4CFE8B3}"/>
              </a:ext>
            </a:extLst>
          </p:cNvPr>
          <p:cNvCxnSpPr>
            <a:cxnSpLocks/>
            <a:stCxn id="57" idx="2"/>
            <a:endCxn id="35" idx="0"/>
          </p:cNvCxnSpPr>
          <p:nvPr/>
        </p:nvCxnSpPr>
        <p:spPr>
          <a:xfrm>
            <a:off x="9160785" y="2745641"/>
            <a:ext cx="417" cy="843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327C422F-CC1D-43FA-B6BA-FD57A5A51DAF}"/>
              </a:ext>
            </a:extLst>
          </p:cNvPr>
          <p:cNvSpPr/>
          <p:nvPr/>
        </p:nvSpPr>
        <p:spPr>
          <a:xfrm>
            <a:off x="7554859" y="2829970"/>
            <a:ext cx="3212686" cy="6108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Técnico/a de Servicios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Liliana Sofía Garza García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91CFB0E-1506-4522-B2DE-6C6A03FE059A}"/>
              </a:ext>
            </a:extLst>
          </p:cNvPr>
          <p:cNvSpPr/>
          <p:nvPr/>
        </p:nvSpPr>
        <p:spPr>
          <a:xfrm>
            <a:off x="6663181" y="4475810"/>
            <a:ext cx="2391966" cy="46550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Martha Celestino Beltrán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06E2274-35EA-4222-9913-DD0A6BEFEE9E}"/>
              </a:ext>
            </a:extLst>
          </p:cNvPr>
          <p:cNvSpPr/>
          <p:nvPr/>
        </p:nvSpPr>
        <p:spPr>
          <a:xfrm>
            <a:off x="6663181" y="5050555"/>
            <a:ext cx="2391966" cy="4655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Bertha Neira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Tezocotitla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7DBF2EA7-7B28-4F48-8060-7788ECC4C9D2}"/>
              </a:ext>
            </a:extLst>
          </p:cNvPr>
          <p:cNvSpPr/>
          <p:nvPr/>
        </p:nvSpPr>
        <p:spPr>
          <a:xfrm>
            <a:off x="6663181" y="5613914"/>
            <a:ext cx="2391966" cy="465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Beatriz Téllez Cortez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64C5405F-39F8-4449-B7F0-E2E03C259875}"/>
              </a:ext>
            </a:extLst>
          </p:cNvPr>
          <p:cNvSpPr/>
          <p:nvPr/>
        </p:nvSpPr>
        <p:spPr>
          <a:xfrm>
            <a:off x="9271588" y="3761832"/>
            <a:ext cx="2824850" cy="5508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Auxiliar de Inventario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 – A </a:t>
            </a:r>
          </a:p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783D18B6-3F44-4432-8701-B445DF385042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7859163" y="3634174"/>
            <a:ext cx="0" cy="842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ángulo 55">
            <a:extLst>
              <a:ext uri="{FF2B5EF4-FFF2-40B4-BE49-F238E27FC236}">
                <a16:creationId xmlns:a16="http://schemas.microsoft.com/office/drawing/2014/main" id="{67ACAAA2-8571-4A01-9872-6B698939945C}"/>
              </a:ext>
            </a:extLst>
          </p:cNvPr>
          <p:cNvSpPr/>
          <p:nvPr/>
        </p:nvSpPr>
        <p:spPr>
          <a:xfrm>
            <a:off x="9271588" y="4395467"/>
            <a:ext cx="2824850" cy="5508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TE - E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Javier Valdez Delgado</a:t>
            </a: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12883061-A9B0-4FB1-B613-C553AF13E863}"/>
              </a:ext>
            </a:extLst>
          </p:cNvPr>
          <p:cNvCxnSpPr>
            <a:cxnSpLocks/>
          </p:cNvCxnSpPr>
          <p:nvPr/>
        </p:nvCxnSpPr>
        <p:spPr>
          <a:xfrm>
            <a:off x="9160784" y="3440828"/>
            <a:ext cx="0" cy="1933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A7E8047C-734F-41A2-89BD-D54B31ABB672}"/>
              </a:ext>
            </a:extLst>
          </p:cNvPr>
          <p:cNvCxnSpPr>
            <a:cxnSpLocks/>
          </p:cNvCxnSpPr>
          <p:nvPr/>
        </p:nvCxnSpPr>
        <p:spPr>
          <a:xfrm>
            <a:off x="7859163" y="3634174"/>
            <a:ext cx="28248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0E6997DA-6EDC-47D8-9367-066AB1A92113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10684013" y="3634174"/>
            <a:ext cx="0" cy="1276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A73B1408-E65A-4B93-B025-CA0C3F07DD53}"/>
              </a:ext>
            </a:extLst>
          </p:cNvPr>
          <p:cNvCxnSpPr>
            <a:cxnSpLocks/>
            <a:stCxn id="40" idx="1"/>
          </p:cNvCxnSpPr>
          <p:nvPr/>
        </p:nvCxnSpPr>
        <p:spPr>
          <a:xfrm flipH="1">
            <a:off x="6478203" y="3993885"/>
            <a:ext cx="1849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F9D900B5-3C76-4CD5-A929-376081BD94DF}"/>
              </a:ext>
            </a:extLst>
          </p:cNvPr>
          <p:cNvCxnSpPr>
            <a:cxnSpLocks/>
          </p:cNvCxnSpPr>
          <p:nvPr/>
        </p:nvCxnSpPr>
        <p:spPr>
          <a:xfrm>
            <a:off x="6478202" y="3993885"/>
            <a:ext cx="0" cy="1811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62B984B1-403E-44B2-9F20-7C0987C5C0EC}"/>
              </a:ext>
            </a:extLst>
          </p:cNvPr>
          <p:cNvCxnSpPr>
            <a:cxnSpLocks/>
            <a:stCxn id="47" idx="1"/>
          </p:cNvCxnSpPr>
          <p:nvPr/>
        </p:nvCxnSpPr>
        <p:spPr>
          <a:xfrm flipH="1">
            <a:off x="6478203" y="4708561"/>
            <a:ext cx="1849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B9204380-7025-4B7F-9B5F-B60D3E60D3D6}"/>
              </a:ext>
            </a:extLst>
          </p:cNvPr>
          <p:cNvCxnSpPr>
            <a:cxnSpLocks/>
          </p:cNvCxnSpPr>
          <p:nvPr/>
        </p:nvCxnSpPr>
        <p:spPr>
          <a:xfrm flipH="1" flipV="1">
            <a:off x="6478197" y="5278268"/>
            <a:ext cx="171129" cy="50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C773426B-7ECA-4DEB-BE41-29BCC71B3A2A}"/>
              </a:ext>
            </a:extLst>
          </p:cNvPr>
          <p:cNvCxnSpPr>
            <a:cxnSpLocks/>
          </p:cNvCxnSpPr>
          <p:nvPr/>
        </p:nvCxnSpPr>
        <p:spPr>
          <a:xfrm flipH="1">
            <a:off x="6478197" y="5803080"/>
            <a:ext cx="1849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492E27BB-26C6-47BE-AE1C-D41425E32D2A}"/>
              </a:ext>
            </a:extLst>
          </p:cNvPr>
          <p:cNvCxnSpPr>
            <a:cxnSpLocks/>
          </p:cNvCxnSpPr>
          <p:nvPr/>
        </p:nvCxnSpPr>
        <p:spPr>
          <a:xfrm>
            <a:off x="10726341" y="4311199"/>
            <a:ext cx="417" cy="843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ectángulo 88">
            <a:extLst>
              <a:ext uri="{FF2B5EF4-FFF2-40B4-BE49-F238E27FC236}">
                <a16:creationId xmlns:a16="http://schemas.microsoft.com/office/drawing/2014/main" id="{24EE73D4-E6E6-4D5D-B9E4-654097ECFE96}"/>
              </a:ext>
            </a:extLst>
          </p:cNvPr>
          <p:cNvSpPr/>
          <p:nvPr/>
        </p:nvSpPr>
        <p:spPr>
          <a:xfrm>
            <a:off x="590920" y="2592305"/>
            <a:ext cx="3212686" cy="6108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Técnico/a de Recursos Materiales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Jesús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Reynario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Rodríguez Sánchez</a:t>
            </a:r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B51B0966-EB74-44D3-B547-0EB944887BE1}"/>
              </a:ext>
            </a:extLst>
          </p:cNvPr>
          <p:cNvSpPr/>
          <p:nvPr/>
        </p:nvSpPr>
        <p:spPr>
          <a:xfrm>
            <a:off x="1001282" y="4475810"/>
            <a:ext cx="2391963" cy="46550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2C2C2C58-EF23-4452-BFAE-2B5F036EBDE7}"/>
              </a:ext>
            </a:extLst>
          </p:cNvPr>
          <p:cNvSpPr/>
          <p:nvPr/>
        </p:nvSpPr>
        <p:spPr>
          <a:xfrm>
            <a:off x="1001282" y="5050555"/>
            <a:ext cx="2391963" cy="4655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D052D6A2-1C34-43AC-89D1-11EFD324EA3F}"/>
              </a:ext>
            </a:extLst>
          </p:cNvPr>
          <p:cNvSpPr/>
          <p:nvPr/>
        </p:nvSpPr>
        <p:spPr>
          <a:xfrm>
            <a:off x="1001282" y="5613914"/>
            <a:ext cx="2391963" cy="465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José Ángel Obregón Candia</a:t>
            </a:r>
          </a:p>
        </p:txBody>
      </p: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A992150A-420C-4622-B77D-1DA6DF0208D8}"/>
              </a:ext>
            </a:extLst>
          </p:cNvPr>
          <p:cNvCxnSpPr>
            <a:cxnSpLocks/>
          </p:cNvCxnSpPr>
          <p:nvPr/>
        </p:nvCxnSpPr>
        <p:spPr>
          <a:xfrm>
            <a:off x="816304" y="4170218"/>
            <a:ext cx="0" cy="1630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410837F0-221D-422F-8532-62B5FF8B8AAB}"/>
              </a:ext>
            </a:extLst>
          </p:cNvPr>
          <p:cNvCxnSpPr>
            <a:cxnSpLocks/>
            <a:stCxn id="91" idx="1"/>
          </p:cNvCxnSpPr>
          <p:nvPr/>
        </p:nvCxnSpPr>
        <p:spPr>
          <a:xfrm flipH="1">
            <a:off x="816304" y="4708561"/>
            <a:ext cx="1849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5BB68463-9F58-45FB-8E41-6F22E46CECAA}"/>
              </a:ext>
            </a:extLst>
          </p:cNvPr>
          <p:cNvCxnSpPr>
            <a:cxnSpLocks/>
            <a:stCxn id="92" idx="1"/>
          </p:cNvCxnSpPr>
          <p:nvPr/>
        </p:nvCxnSpPr>
        <p:spPr>
          <a:xfrm flipH="1" flipV="1">
            <a:off x="816296" y="5278268"/>
            <a:ext cx="184986" cy="50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4D27A95E-F1E6-4DE1-9DF7-75A435EA4CD9}"/>
              </a:ext>
            </a:extLst>
          </p:cNvPr>
          <p:cNvCxnSpPr>
            <a:cxnSpLocks/>
          </p:cNvCxnSpPr>
          <p:nvPr/>
        </p:nvCxnSpPr>
        <p:spPr>
          <a:xfrm flipH="1">
            <a:off x="816296" y="5798319"/>
            <a:ext cx="1849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ctángulo 98">
            <a:extLst>
              <a:ext uri="{FF2B5EF4-FFF2-40B4-BE49-F238E27FC236}">
                <a16:creationId xmlns:a16="http://schemas.microsoft.com/office/drawing/2014/main" id="{72FFC5F9-E004-4913-A9A7-53389FAA283B}"/>
              </a:ext>
            </a:extLst>
          </p:cNvPr>
          <p:cNvSpPr/>
          <p:nvPr/>
        </p:nvSpPr>
        <p:spPr>
          <a:xfrm>
            <a:off x="3750636" y="4475810"/>
            <a:ext cx="2391965" cy="46550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Chofer Titular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Enrique Alvarado Coronado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694C45C0-48C0-45DA-B3EE-57A2CF672FAC}"/>
              </a:ext>
            </a:extLst>
          </p:cNvPr>
          <p:cNvSpPr/>
          <p:nvPr/>
        </p:nvSpPr>
        <p:spPr>
          <a:xfrm>
            <a:off x="3750636" y="5050555"/>
            <a:ext cx="2391965" cy="4655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Chofer Auxiliar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 – A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José Daniel Loera Mata</a:t>
            </a:r>
          </a:p>
        </p:txBody>
      </p:sp>
      <p:sp>
        <p:nvSpPr>
          <p:cNvPr id="101" name="Rectángulo 100">
            <a:extLst>
              <a:ext uri="{FF2B5EF4-FFF2-40B4-BE49-F238E27FC236}">
                <a16:creationId xmlns:a16="http://schemas.microsoft.com/office/drawing/2014/main" id="{B5EF4F85-95D7-4111-8634-CAA8706BFD25}"/>
              </a:ext>
            </a:extLst>
          </p:cNvPr>
          <p:cNvSpPr/>
          <p:nvPr/>
        </p:nvSpPr>
        <p:spPr>
          <a:xfrm>
            <a:off x="3750636" y="5613914"/>
            <a:ext cx="2391965" cy="465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EF0C6E3A-9CB0-4B0F-BA46-21E78199E3EE}"/>
              </a:ext>
            </a:extLst>
          </p:cNvPr>
          <p:cNvCxnSpPr>
            <a:cxnSpLocks/>
          </p:cNvCxnSpPr>
          <p:nvPr/>
        </p:nvCxnSpPr>
        <p:spPr>
          <a:xfrm>
            <a:off x="3567112" y="4170218"/>
            <a:ext cx="8" cy="16766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BC2F7B48-7B4D-4761-B618-FBB971C7DC8F}"/>
              </a:ext>
            </a:extLst>
          </p:cNvPr>
          <p:cNvCxnSpPr>
            <a:cxnSpLocks/>
          </p:cNvCxnSpPr>
          <p:nvPr/>
        </p:nvCxnSpPr>
        <p:spPr>
          <a:xfrm flipH="1">
            <a:off x="3567120" y="4750403"/>
            <a:ext cx="1849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1E9E0C88-A56E-467E-8253-5C9C95AB5205}"/>
              </a:ext>
            </a:extLst>
          </p:cNvPr>
          <p:cNvCxnSpPr>
            <a:cxnSpLocks/>
          </p:cNvCxnSpPr>
          <p:nvPr/>
        </p:nvCxnSpPr>
        <p:spPr>
          <a:xfrm flipH="1">
            <a:off x="3580970" y="5304586"/>
            <a:ext cx="1849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361414C7-FCCD-4F6B-9D2E-BC406144A7C4}"/>
              </a:ext>
            </a:extLst>
          </p:cNvPr>
          <p:cNvCxnSpPr>
            <a:cxnSpLocks/>
          </p:cNvCxnSpPr>
          <p:nvPr/>
        </p:nvCxnSpPr>
        <p:spPr>
          <a:xfrm flipH="1">
            <a:off x="3567112" y="5844922"/>
            <a:ext cx="1849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E5120A28-5193-4645-A18F-9F74E24D227C}"/>
              </a:ext>
            </a:extLst>
          </p:cNvPr>
          <p:cNvCxnSpPr>
            <a:cxnSpLocks/>
          </p:cNvCxnSpPr>
          <p:nvPr/>
        </p:nvCxnSpPr>
        <p:spPr>
          <a:xfrm>
            <a:off x="816296" y="4170218"/>
            <a:ext cx="27646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Conector recto 127">
            <a:extLst>
              <a:ext uri="{FF2B5EF4-FFF2-40B4-BE49-F238E27FC236}">
                <a16:creationId xmlns:a16="http://schemas.microsoft.com/office/drawing/2014/main" id="{50AAD7A4-F806-4B42-AC82-769057B21154}"/>
              </a:ext>
            </a:extLst>
          </p:cNvPr>
          <p:cNvCxnSpPr>
            <a:cxnSpLocks/>
            <a:endCxn id="89" idx="2"/>
          </p:cNvCxnSpPr>
          <p:nvPr/>
        </p:nvCxnSpPr>
        <p:spPr>
          <a:xfrm flipV="1">
            <a:off x="2197263" y="3203163"/>
            <a:ext cx="0" cy="951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Rectángulo 132">
            <a:extLst>
              <a:ext uri="{FF2B5EF4-FFF2-40B4-BE49-F238E27FC236}">
                <a16:creationId xmlns:a16="http://schemas.microsoft.com/office/drawing/2014/main" id="{6CA0F536-3582-4FCA-9818-DBB711806D78}"/>
              </a:ext>
            </a:extLst>
          </p:cNvPr>
          <p:cNvSpPr/>
          <p:nvPr/>
        </p:nvSpPr>
        <p:spPr>
          <a:xfrm>
            <a:off x="3765949" y="3405708"/>
            <a:ext cx="2391965" cy="46550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Valente Contreras Ramírez</a:t>
            </a:r>
          </a:p>
        </p:txBody>
      </p:sp>
      <p:cxnSp>
        <p:nvCxnSpPr>
          <p:cNvPr id="135" name="Conector recto 134">
            <a:extLst>
              <a:ext uri="{FF2B5EF4-FFF2-40B4-BE49-F238E27FC236}">
                <a16:creationId xmlns:a16="http://schemas.microsoft.com/office/drawing/2014/main" id="{6299EBE0-CB7F-4566-B891-7B4DC1177F73}"/>
              </a:ext>
            </a:extLst>
          </p:cNvPr>
          <p:cNvCxnSpPr>
            <a:stCxn id="133" idx="1"/>
          </p:cNvCxnSpPr>
          <p:nvPr/>
        </p:nvCxnSpPr>
        <p:spPr>
          <a:xfrm flipH="1" flipV="1">
            <a:off x="2197263" y="3634174"/>
            <a:ext cx="1568686" cy="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Conector recto 136">
            <a:extLst>
              <a:ext uri="{FF2B5EF4-FFF2-40B4-BE49-F238E27FC236}">
                <a16:creationId xmlns:a16="http://schemas.microsoft.com/office/drawing/2014/main" id="{2130704A-91D9-4DF4-9A0B-FE8E78A44E72}"/>
              </a:ext>
            </a:extLst>
          </p:cNvPr>
          <p:cNvCxnSpPr>
            <a:stCxn id="89" idx="0"/>
          </p:cNvCxnSpPr>
          <p:nvPr/>
        </p:nvCxnSpPr>
        <p:spPr>
          <a:xfrm flipV="1">
            <a:off x="2197263" y="1971108"/>
            <a:ext cx="0" cy="6211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CuadroTexto 49">
            <a:extLst>
              <a:ext uri="{FF2B5EF4-FFF2-40B4-BE49-F238E27FC236}">
                <a16:creationId xmlns:a16="http://schemas.microsoft.com/office/drawing/2014/main" id="{7B090818-AD3F-44A9-B9C6-D05436B2B5DA}"/>
              </a:ext>
            </a:extLst>
          </p:cNvPr>
          <p:cNvSpPr txBox="1"/>
          <p:nvPr/>
        </p:nvSpPr>
        <p:spPr>
          <a:xfrm>
            <a:off x="9039833" y="5147810"/>
            <a:ext cx="3126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srgbClr val="785181"/>
                </a:solidFill>
              </a:rPr>
              <a:t>*En relación a las plazas</a:t>
            </a:r>
            <a:r>
              <a:rPr lang="es-MX" sz="1200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00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00" dirty="0">
              <a:solidFill>
                <a:srgbClr val="785181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0E208F8-D051-41BF-8A1F-75C0FD3D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88E23FD-F444-8C0D-9B49-81A19C89C70C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33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3723019" y="674856"/>
            <a:ext cx="3221961" cy="871285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DE - C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Laura Patricia Ramírez Vásquez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72945" y="2582936"/>
            <a:ext cx="2824869" cy="92470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lo Consultivo Legal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- 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Arturo Barriga Ureña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 Despacho)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276143" y="4037970"/>
            <a:ext cx="2399636" cy="10927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Auxiliar de lo Consultivo Legal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 B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Fernando Arizmendi Arévalo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5326287" y="1535185"/>
            <a:ext cx="7713" cy="1196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3921566" y="2582936"/>
            <a:ext cx="2824868" cy="92470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Contencioso Electoral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Jesús Esparza Escareño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(Encargado de Despacho)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</p:cNvCxnSpPr>
          <p:nvPr/>
        </p:nvCxnSpPr>
        <p:spPr>
          <a:xfrm flipH="1">
            <a:off x="1557290" y="2089031"/>
            <a:ext cx="4432" cy="480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9771506" y="2102886"/>
            <a:ext cx="0" cy="6284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</p:cNvCxnSpPr>
          <p:nvPr/>
        </p:nvCxnSpPr>
        <p:spPr>
          <a:xfrm>
            <a:off x="1543435" y="3507644"/>
            <a:ext cx="0" cy="5303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1547867" y="2093774"/>
            <a:ext cx="8223639" cy="182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3037934" y="4010805"/>
            <a:ext cx="2130303" cy="11102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Técnico/a de lo Contencioso Electoral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SPEN-TE-B 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F925F6-82B2-4D92-89E1-172D37D817AB}"/>
              </a:ext>
            </a:extLst>
          </p:cNvPr>
          <p:cNvSpPr/>
          <p:nvPr/>
        </p:nvSpPr>
        <p:spPr>
          <a:xfrm>
            <a:off x="5373556" y="4031551"/>
            <a:ext cx="2066668" cy="11102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Contencioso Electoral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Valeria García Cordero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359072" y="2591180"/>
            <a:ext cx="2824868" cy="916464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Procedimientos Sancionadores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Sofía Elena Guzmán Esparza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4ED7912-2C91-416F-8B40-53283B23F338}"/>
              </a:ext>
            </a:extLst>
          </p:cNvPr>
          <p:cNvSpPr/>
          <p:nvPr/>
        </p:nvSpPr>
        <p:spPr>
          <a:xfrm>
            <a:off x="7561942" y="4037968"/>
            <a:ext cx="2210100" cy="125174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Técnico/a de Procedimientos Sancionadores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74C4960-8745-4FEC-A21D-EB125672D566}"/>
              </a:ext>
            </a:extLst>
          </p:cNvPr>
          <p:cNvSpPr/>
          <p:nvPr/>
        </p:nvSpPr>
        <p:spPr>
          <a:xfrm>
            <a:off x="9915788" y="4030709"/>
            <a:ext cx="2210100" cy="10894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Procedimientos Sancionadores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 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Arturo Barriga Ureña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9072B1D0-78EC-45A4-9A0A-83EF21FFC428}"/>
              </a:ext>
            </a:extLst>
          </p:cNvPr>
          <p:cNvCxnSpPr>
            <a:cxnSpLocks/>
            <a:stCxn id="57" idx="2"/>
          </p:cNvCxnSpPr>
          <p:nvPr/>
        </p:nvCxnSpPr>
        <p:spPr>
          <a:xfrm>
            <a:off x="5334000" y="3507644"/>
            <a:ext cx="0" cy="371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706DA68A-963F-4FA2-9CFA-0EA40F591643}"/>
              </a:ext>
            </a:extLst>
          </p:cNvPr>
          <p:cNvCxnSpPr>
            <a:cxnSpLocks/>
          </p:cNvCxnSpPr>
          <p:nvPr/>
        </p:nvCxnSpPr>
        <p:spPr>
          <a:xfrm flipV="1">
            <a:off x="6574772" y="3885692"/>
            <a:ext cx="0" cy="152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62E34524-3131-416E-AFC8-286B3A4C276D}"/>
              </a:ext>
            </a:extLst>
          </p:cNvPr>
          <p:cNvCxnSpPr/>
          <p:nvPr/>
        </p:nvCxnSpPr>
        <p:spPr>
          <a:xfrm flipV="1">
            <a:off x="4063948" y="3864611"/>
            <a:ext cx="6137" cy="152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2C9BCAE-1714-4943-BF19-9A7E1E544752}"/>
              </a:ext>
            </a:extLst>
          </p:cNvPr>
          <p:cNvCxnSpPr>
            <a:cxnSpLocks/>
          </p:cNvCxnSpPr>
          <p:nvPr/>
        </p:nvCxnSpPr>
        <p:spPr>
          <a:xfrm>
            <a:off x="4077803" y="3879273"/>
            <a:ext cx="2496969" cy="6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4561D53A-F65D-4C74-B5AF-7747BFD62B77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9771506" y="3507644"/>
            <a:ext cx="0" cy="3706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D194A451-37F6-4C41-8752-F835C83403F6}"/>
              </a:ext>
            </a:extLst>
          </p:cNvPr>
          <p:cNvCxnSpPr/>
          <p:nvPr/>
        </p:nvCxnSpPr>
        <p:spPr>
          <a:xfrm flipV="1">
            <a:off x="11082197" y="3878308"/>
            <a:ext cx="6137" cy="152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D60ABFAA-E283-4DCB-BB9C-875BD5F9201B}"/>
              </a:ext>
            </a:extLst>
          </p:cNvPr>
          <p:cNvCxnSpPr/>
          <p:nvPr/>
        </p:nvCxnSpPr>
        <p:spPr>
          <a:xfrm flipV="1">
            <a:off x="8585227" y="3863646"/>
            <a:ext cx="6137" cy="152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F21A8A0D-21D5-4124-B232-D2176F47A532}"/>
              </a:ext>
            </a:extLst>
          </p:cNvPr>
          <p:cNvCxnSpPr/>
          <p:nvPr/>
        </p:nvCxnSpPr>
        <p:spPr>
          <a:xfrm>
            <a:off x="8599082" y="3878308"/>
            <a:ext cx="24969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F92F4D8-C745-4F4A-AF56-1968382727A9}"/>
              </a:ext>
            </a:extLst>
          </p:cNvPr>
          <p:cNvSpPr txBox="1"/>
          <p:nvPr/>
        </p:nvSpPr>
        <p:spPr>
          <a:xfrm>
            <a:off x="5875499" y="5289721"/>
            <a:ext cx="5419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srgbClr val="785181"/>
                </a:solidFill>
              </a:rPr>
              <a:t>*En relación a las plazas</a:t>
            </a:r>
            <a:r>
              <a:rPr lang="es-MX" sz="1200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00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00" dirty="0">
              <a:solidFill>
                <a:srgbClr val="785181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AF7A519-96FB-415F-BE93-AAC195D6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17DB66C-0224-024C-C886-6D03A10E9B82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8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592003" y="762475"/>
            <a:ext cx="3007993" cy="871285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DE - C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Rosa Alicia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Leija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Hernández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095986" y="1633760"/>
            <a:ext cx="0" cy="398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592002" y="3417073"/>
            <a:ext cx="3007982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Técnico/a de Educación Cívica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SPEN-TE-A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Sheila Lizzeth Hernández </a:t>
            </a:r>
            <a:r>
              <a:rPr lang="es-MX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Hernández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 Despacho)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592002" y="2033569"/>
            <a:ext cx="3007987" cy="7604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Educación Cívica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Yolanda Margarita Medrano Rodríguez</a:t>
            </a:r>
          </a:p>
          <a:p>
            <a:pPr algn="ctr"/>
            <a:r>
              <a:rPr lang="es-MX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 Despacho)</a:t>
            </a:r>
            <a:endParaRPr lang="es-MX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7E2FC23-E388-4F80-A26B-8208BAE62380}"/>
              </a:ext>
            </a:extLst>
          </p:cNvPr>
          <p:cNvCxnSpPr>
            <a:cxnSpLocks/>
          </p:cNvCxnSpPr>
          <p:nvPr/>
        </p:nvCxnSpPr>
        <p:spPr>
          <a:xfrm>
            <a:off x="6065415" y="2806215"/>
            <a:ext cx="0" cy="610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592002" y="4668667"/>
            <a:ext cx="3007982" cy="776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Técnico/a de Educación Cívica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Sheila Lizzeth Hernández </a:t>
            </a:r>
            <a:r>
              <a:rPr lang="es-MX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Hernández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6FE443BD-3BC1-4799-A12C-C454CC9F4239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095985" y="4193405"/>
            <a:ext cx="8" cy="475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3E796FF-F5C4-4B9E-9868-B5567B3E0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B4D1989-CDB1-43B4-F61D-AEEC13FC57DA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36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186105" y="506170"/>
            <a:ext cx="3825381" cy="903207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César </a:t>
            </a:r>
            <a:r>
              <a:rPr lang="es-MX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Lavenant</a:t>
            </a:r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Salas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095999" y="1411917"/>
            <a:ext cx="1" cy="4637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2395275" y="3488750"/>
            <a:ext cx="3007987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Técnico/a de Organización Electoral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 flipH="1">
            <a:off x="8344488" y="1875956"/>
            <a:ext cx="8444" cy="3959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 flipV="1">
            <a:off x="3899269" y="1865752"/>
            <a:ext cx="445980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1216405" y="4768243"/>
            <a:ext cx="2283844" cy="11102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 Guadalupe de la Cruz Saucedo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F925F6-82B2-4D92-89E1-172D37D817AB}"/>
              </a:ext>
            </a:extLst>
          </p:cNvPr>
          <p:cNvSpPr/>
          <p:nvPr/>
        </p:nvSpPr>
        <p:spPr>
          <a:xfrm>
            <a:off x="3881765" y="4788990"/>
            <a:ext cx="2214234" cy="10669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Roberto Carranza Oyervides 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6840495" y="3488751"/>
            <a:ext cx="3007986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Técnico/a de Organización Electoral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Roberto Carranza Oyervides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 Despacho)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74C4960-8745-4FEC-A21D-EB125672D566}"/>
              </a:ext>
            </a:extLst>
          </p:cNvPr>
          <p:cNvSpPr/>
          <p:nvPr/>
        </p:nvSpPr>
        <p:spPr>
          <a:xfrm>
            <a:off x="8548080" y="4788146"/>
            <a:ext cx="2104305" cy="1089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Jaqueline Montoya Aguilar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9072B1D0-78EC-45A4-9A0A-83EF21FFC428}"/>
              </a:ext>
            </a:extLst>
          </p:cNvPr>
          <p:cNvCxnSpPr>
            <a:cxnSpLocks/>
            <a:stCxn id="57" idx="2"/>
          </p:cNvCxnSpPr>
          <p:nvPr/>
        </p:nvCxnSpPr>
        <p:spPr>
          <a:xfrm>
            <a:off x="3899269" y="4265082"/>
            <a:ext cx="7714" cy="371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706DA68A-963F-4FA2-9CFA-0EA40F591643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4988882" y="4635746"/>
            <a:ext cx="0" cy="1532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62E34524-3131-416E-AFC8-286B3A4C276D}"/>
              </a:ext>
            </a:extLst>
          </p:cNvPr>
          <p:cNvCxnSpPr/>
          <p:nvPr/>
        </p:nvCxnSpPr>
        <p:spPr>
          <a:xfrm flipV="1">
            <a:off x="2636930" y="4622049"/>
            <a:ext cx="6137" cy="152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2C9BCAE-1714-4943-BF19-9A7E1E544752}"/>
              </a:ext>
            </a:extLst>
          </p:cNvPr>
          <p:cNvCxnSpPr>
            <a:cxnSpLocks/>
          </p:cNvCxnSpPr>
          <p:nvPr/>
        </p:nvCxnSpPr>
        <p:spPr>
          <a:xfrm>
            <a:off x="2650785" y="4636711"/>
            <a:ext cx="23380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4561D53A-F65D-4C74-B5AF-7747BFD62B77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8344488" y="4265083"/>
            <a:ext cx="1" cy="3706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D194A451-37F6-4C41-8752-F835C83403F6}"/>
              </a:ext>
            </a:extLst>
          </p:cNvPr>
          <p:cNvCxnSpPr/>
          <p:nvPr/>
        </p:nvCxnSpPr>
        <p:spPr>
          <a:xfrm flipV="1">
            <a:off x="9655179" y="4635746"/>
            <a:ext cx="6137" cy="152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D60ABFAA-E283-4DCB-BB9C-875BD5F9201B}"/>
              </a:ext>
            </a:extLst>
          </p:cNvPr>
          <p:cNvCxnSpPr>
            <a:cxnSpLocks/>
          </p:cNvCxnSpPr>
          <p:nvPr/>
        </p:nvCxnSpPr>
        <p:spPr>
          <a:xfrm flipH="1" flipV="1">
            <a:off x="7156632" y="4647828"/>
            <a:ext cx="1577" cy="1532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F21A8A0D-21D5-4124-B232-D2176F47A532}"/>
              </a:ext>
            </a:extLst>
          </p:cNvPr>
          <p:cNvCxnSpPr>
            <a:cxnSpLocks/>
          </p:cNvCxnSpPr>
          <p:nvPr/>
        </p:nvCxnSpPr>
        <p:spPr>
          <a:xfrm>
            <a:off x="7158209" y="4635746"/>
            <a:ext cx="25108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6840494" y="2256548"/>
            <a:ext cx="3007987" cy="7604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92C3179-CE9A-4CA0-A537-D3AB0424DBD7}"/>
              </a:ext>
            </a:extLst>
          </p:cNvPr>
          <p:cNvCxnSpPr>
            <a:cxnSpLocks/>
          </p:cNvCxnSpPr>
          <p:nvPr/>
        </p:nvCxnSpPr>
        <p:spPr>
          <a:xfrm>
            <a:off x="3899269" y="1870918"/>
            <a:ext cx="0" cy="442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5863E8-538B-4BCF-B3CA-F7434A40945E}"/>
              </a:ext>
            </a:extLst>
          </p:cNvPr>
          <p:cNvCxnSpPr>
            <a:cxnSpLocks/>
            <a:stCxn id="26" idx="2"/>
            <a:endCxn id="57" idx="0"/>
          </p:cNvCxnSpPr>
          <p:nvPr/>
        </p:nvCxnSpPr>
        <p:spPr>
          <a:xfrm>
            <a:off x="3899269" y="3032375"/>
            <a:ext cx="0" cy="456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759770F-D9B3-40FC-A814-D1B719E573B7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8344488" y="3017022"/>
            <a:ext cx="0" cy="471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0478256-BFDC-4FE4-B531-A4A98D69EACD}"/>
              </a:ext>
            </a:extLst>
          </p:cNvPr>
          <p:cNvSpPr txBox="1"/>
          <p:nvPr/>
        </p:nvSpPr>
        <p:spPr>
          <a:xfrm>
            <a:off x="10086108" y="2373952"/>
            <a:ext cx="1984454" cy="1757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srgbClr val="785181"/>
                </a:solidFill>
              </a:rPr>
              <a:t>*En relación a las plazas</a:t>
            </a:r>
            <a:r>
              <a:rPr lang="es-MX" sz="1200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00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00" dirty="0">
              <a:solidFill>
                <a:srgbClr val="785181"/>
              </a:solidFill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2395275" y="2271901"/>
            <a:ext cx="3007987" cy="7604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 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4ED7912-2C91-416F-8B40-53283B23F338}"/>
              </a:ext>
            </a:extLst>
          </p:cNvPr>
          <p:cNvSpPr/>
          <p:nvPr/>
        </p:nvSpPr>
        <p:spPr>
          <a:xfrm>
            <a:off x="6350168" y="4767400"/>
            <a:ext cx="2002764" cy="11102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Hermilo Jiménez Estrada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C795643-02E4-438F-ABEC-3554D266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99F1CB5-9E8B-9121-1459-00154CF11E22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31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540426" y="917422"/>
            <a:ext cx="3111118" cy="787975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Participación Ciudadana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Saucedo Rodríguez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095986" y="1693754"/>
            <a:ext cx="0" cy="398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592002" y="3359621"/>
            <a:ext cx="3059540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Técnico/a de Participación Ciudadana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SPEN-TE-A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Fabiola Fragoso Espinosa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592002" y="2093563"/>
            <a:ext cx="3059539" cy="7604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Participación Ciudadana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(Encargada de Despacho)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7E2FC23-E388-4F80-A26B-8208BAE62380}"/>
              </a:ext>
            </a:extLst>
          </p:cNvPr>
          <p:cNvCxnSpPr>
            <a:cxnSpLocks/>
            <a:endCxn id="57" idx="0"/>
          </p:cNvCxnSpPr>
          <p:nvPr/>
        </p:nvCxnSpPr>
        <p:spPr>
          <a:xfrm flipH="1">
            <a:off x="6121772" y="2866209"/>
            <a:ext cx="2366" cy="4934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592002" y="4602826"/>
            <a:ext cx="3059539" cy="70740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Técnico/a de Participación Ciudadana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María Guadalupe Valerio Vizcarra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6FE443BD-3BC1-4799-A12C-C454CC9F4239}"/>
              </a:ext>
            </a:extLst>
          </p:cNvPr>
          <p:cNvCxnSpPr>
            <a:cxnSpLocks/>
            <a:stCxn id="57" idx="2"/>
            <a:endCxn id="40" idx="0"/>
          </p:cNvCxnSpPr>
          <p:nvPr/>
        </p:nvCxnSpPr>
        <p:spPr>
          <a:xfrm>
            <a:off x="6121772" y="4135953"/>
            <a:ext cx="0" cy="4668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4E34A9B-7CDF-4391-8DD6-6867FCF5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31F361-B3C4-B974-A6A2-BFE7D4C0F474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84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175167" y="1231882"/>
            <a:ext cx="3651761" cy="923280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Electoral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Gallegos Valdés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8" idx="0"/>
          </p:cNvCxnSpPr>
          <p:nvPr/>
        </p:nvCxnSpPr>
        <p:spPr>
          <a:xfrm>
            <a:off x="6001048" y="2155162"/>
            <a:ext cx="0" cy="4808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6242836" y="4526347"/>
            <a:ext cx="2506781" cy="93488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Programador/a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Sandoval Carrasco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175167" y="2635981"/>
            <a:ext cx="3651762" cy="9109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Urna Electrónica y Sistemas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Emmanuel Villarreal Flores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7E2FC23-E388-4F80-A26B-8208BAE62380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5996658" y="3546977"/>
            <a:ext cx="4390" cy="498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0E192F46-A2F8-465F-A86A-1923E0E552F2}"/>
              </a:ext>
            </a:extLst>
          </p:cNvPr>
          <p:cNvSpPr/>
          <p:nvPr/>
        </p:nvSpPr>
        <p:spPr>
          <a:xfrm>
            <a:off x="3403004" y="4561811"/>
            <a:ext cx="2506781" cy="899424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Urna Electrónica</a:t>
            </a:r>
          </a:p>
          <a:p>
            <a:pPr algn="ctr"/>
            <a:r>
              <a:rPr lang="es-MX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Alejandro Villanueva Rivera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B77182D-E6FB-4A3E-856A-40C1188CE9C2}"/>
              </a:ext>
            </a:extLst>
          </p:cNvPr>
          <p:cNvSpPr/>
          <p:nvPr/>
        </p:nvSpPr>
        <p:spPr>
          <a:xfrm>
            <a:off x="748146" y="4561811"/>
            <a:ext cx="2506782" cy="899424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Analista de Sistemas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Alberto Jaramillo Malacara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6F5B331-7064-4666-900E-D52390ADF606}"/>
              </a:ext>
            </a:extLst>
          </p:cNvPr>
          <p:cNvSpPr/>
          <p:nvPr/>
        </p:nvSpPr>
        <p:spPr>
          <a:xfrm>
            <a:off x="9082668" y="4544078"/>
            <a:ext cx="2547242" cy="917156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Soporte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Augusto Martínez </a:t>
            </a:r>
            <a:r>
              <a:rPr lang="es-MX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Martínez</a:t>
            </a:r>
            <a:endParaRPr lang="es-MX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4DAF27E0-0742-4B92-A8F4-55A680244ECB}"/>
              </a:ext>
            </a:extLst>
          </p:cNvPr>
          <p:cNvCxnSpPr>
            <a:cxnSpLocks/>
          </p:cNvCxnSpPr>
          <p:nvPr/>
        </p:nvCxnSpPr>
        <p:spPr>
          <a:xfrm>
            <a:off x="1909051" y="4045527"/>
            <a:ext cx="85599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397487C3-16CA-438B-9299-DC36C7A2DD78}"/>
              </a:ext>
            </a:extLst>
          </p:cNvPr>
          <p:cNvCxnSpPr>
            <a:cxnSpLocks/>
          </p:cNvCxnSpPr>
          <p:nvPr/>
        </p:nvCxnSpPr>
        <p:spPr>
          <a:xfrm flipV="1">
            <a:off x="1909050" y="4045529"/>
            <a:ext cx="1" cy="516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8E0B5D5-E5E0-4185-BDAA-A966D386ACAC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4656395" y="4045527"/>
            <a:ext cx="0" cy="5162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1B69B601-FE97-4526-ABB6-78925C374B5C}"/>
              </a:ext>
            </a:extLst>
          </p:cNvPr>
          <p:cNvCxnSpPr>
            <a:cxnSpLocks/>
          </p:cNvCxnSpPr>
          <p:nvPr/>
        </p:nvCxnSpPr>
        <p:spPr>
          <a:xfrm flipH="1" flipV="1">
            <a:off x="7608943" y="4027794"/>
            <a:ext cx="1" cy="4985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9E769966-0B55-4F94-8633-B747162FEB10}"/>
              </a:ext>
            </a:extLst>
          </p:cNvPr>
          <p:cNvCxnSpPr>
            <a:cxnSpLocks/>
          </p:cNvCxnSpPr>
          <p:nvPr/>
        </p:nvCxnSpPr>
        <p:spPr>
          <a:xfrm flipV="1">
            <a:off x="10469005" y="4045528"/>
            <a:ext cx="0" cy="4808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6AA5088-9318-4CD8-A569-86582D77B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5A1CBE6-84A9-7EE4-0B47-6EE8AB6BE30D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25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488110" y="1117442"/>
            <a:ext cx="3372371" cy="1038941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Alberto Moreno Rodríguez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174296" y="2156383"/>
            <a:ext cx="0" cy="420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2422984" y="4458568"/>
            <a:ext cx="3007984" cy="972407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Técnico/a de Prerrogativas y Partidos Políticos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SPEN-TE-A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 flipH="1">
            <a:off x="8372197" y="2595255"/>
            <a:ext cx="14584" cy="6464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 flipV="1">
            <a:off x="3926978" y="2592290"/>
            <a:ext cx="445980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6868203" y="4458569"/>
            <a:ext cx="3007984" cy="972407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Técnico/a de Prerrogativas y Partidos Políticos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SPEN-TE-B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Rodrigo Esquivel Hernández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 Despacho)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2422984" y="3241720"/>
            <a:ext cx="3007987" cy="9525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Antonio </a:t>
            </a:r>
            <a:r>
              <a:rPr lang="es-MX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Yeverino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Rodríguez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6868203" y="3226367"/>
            <a:ext cx="3007987" cy="9525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92C3179-CE9A-4CA0-A537-D3AB0424DBD7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3926978" y="2577031"/>
            <a:ext cx="7713" cy="6646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5863E8-538B-4BCF-B3CA-F7434A40945E}"/>
              </a:ext>
            </a:extLst>
          </p:cNvPr>
          <p:cNvCxnSpPr>
            <a:cxnSpLocks/>
            <a:stCxn id="26" idx="2"/>
            <a:endCxn id="57" idx="0"/>
          </p:cNvCxnSpPr>
          <p:nvPr/>
        </p:nvCxnSpPr>
        <p:spPr>
          <a:xfrm flipH="1">
            <a:off x="3926976" y="4194264"/>
            <a:ext cx="2" cy="2643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759770F-D9B3-40FC-A814-D1B719E573B7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 flipH="1">
            <a:off x="8372195" y="4178911"/>
            <a:ext cx="2" cy="2796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42133AD-A12D-41C0-9B4A-28B3FBD8A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1C980C2-6AD1-57FA-82B2-CC8018A77E3D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14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144164" y="1117442"/>
            <a:ext cx="3951201" cy="1038941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Vacante</a:t>
            </a:r>
            <a:endParaRPr lang="es-MX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123708" y="2113288"/>
            <a:ext cx="1" cy="4637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2422984" y="4458568"/>
            <a:ext cx="3007987" cy="972407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Técnico/a de Vinculación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SPEN-TE-B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 flipH="1">
            <a:off x="8372197" y="2595255"/>
            <a:ext cx="14584" cy="6464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 flipV="1">
            <a:off x="3926978" y="2592290"/>
            <a:ext cx="445980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2422984" y="3241720"/>
            <a:ext cx="3007987" cy="9525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Vinculación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SPEN-EE-E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Hugo Escobar Rodríguez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6868203" y="3226367"/>
            <a:ext cx="3007987" cy="9525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del SPEN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Gustavo Adolfo Rangel Ramírez</a:t>
            </a:r>
          </a:p>
          <a:p>
            <a:pPr algn="ctr"/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(Comisionado)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92C3179-CE9A-4CA0-A537-D3AB0424DBD7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3926978" y="2577031"/>
            <a:ext cx="7713" cy="6646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5863E8-538B-4BCF-B3CA-F7434A40945E}"/>
              </a:ext>
            </a:extLst>
          </p:cNvPr>
          <p:cNvCxnSpPr>
            <a:cxnSpLocks/>
            <a:stCxn id="26" idx="2"/>
            <a:endCxn id="57" idx="0"/>
          </p:cNvCxnSpPr>
          <p:nvPr/>
        </p:nvCxnSpPr>
        <p:spPr>
          <a:xfrm>
            <a:off x="3926978" y="4194264"/>
            <a:ext cx="0" cy="2643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16E04E9-7991-4EFE-9118-A4499B060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EAA9BCB-4675-74AE-EFD8-2C6C89272357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2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563615" y="720436"/>
            <a:ext cx="3070367" cy="1012957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 y Gestión Documental</a:t>
            </a:r>
          </a:p>
          <a:p>
            <a:pPr algn="ctr"/>
            <a:r>
              <a:rPr lang="es-MX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Mayra Josefina Alonso Escobar</a:t>
            </a:r>
          </a:p>
          <a:p>
            <a:pPr algn="ctr"/>
            <a:r>
              <a:rPr lang="es-MX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 Despacho)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842545" y="4087570"/>
            <a:ext cx="2824869" cy="836761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Partes (Mecanógrafo/a)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Nayibe Cruz Flores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096001" y="1733393"/>
            <a:ext cx="2798" cy="1104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683564" y="4087571"/>
            <a:ext cx="2824868" cy="836760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(Archivo de Concentración)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Mayra Josefina Alonso Escobar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668454" y="4115275"/>
            <a:ext cx="2824869" cy="830996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Partes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(Mecanógrafo/a)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4B68CE8-50B5-4245-AC11-72A75CCEBD1E}"/>
              </a:ext>
            </a:extLst>
          </p:cNvPr>
          <p:cNvSpPr/>
          <p:nvPr/>
        </p:nvSpPr>
        <p:spPr>
          <a:xfrm>
            <a:off x="4563615" y="2184432"/>
            <a:ext cx="3070367" cy="87128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Trámite, Archivo y Gestión Documental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Consuelo Estrada Govea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AA4EDCF-FFDF-4996-B849-BE6919FC0268}"/>
              </a:ext>
            </a:extLst>
          </p:cNvPr>
          <p:cNvCxnSpPr>
            <a:cxnSpLocks/>
            <a:stCxn id="25" idx="2"/>
            <a:endCxn id="57" idx="0"/>
          </p:cNvCxnSpPr>
          <p:nvPr/>
        </p:nvCxnSpPr>
        <p:spPr>
          <a:xfrm flipH="1">
            <a:off x="6095998" y="3055717"/>
            <a:ext cx="2801" cy="1031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4FB4EC4-CCA2-40C5-AB02-4D3104B743A8}"/>
              </a:ext>
            </a:extLst>
          </p:cNvPr>
          <p:cNvCxnSpPr/>
          <p:nvPr/>
        </p:nvCxnSpPr>
        <p:spPr>
          <a:xfrm>
            <a:off x="2254980" y="3429000"/>
            <a:ext cx="7825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9260736-E157-45B3-9ECE-C9CBFD75D772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2254980" y="3429002"/>
            <a:ext cx="0" cy="6585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76536C9-9607-45DE-975A-AA5B500E2A01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10080889" y="3456707"/>
            <a:ext cx="0" cy="6585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1841142-0B46-42BC-B571-BED6EE552438}"/>
              </a:ext>
            </a:extLst>
          </p:cNvPr>
          <p:cNvSpPr txBox="1"/>
          <p:nvPr/>
        </p:nvSpPr>
        <p:spPr>
          <a:xfrm>
            <a:off x="6203551" y="5149034"/>
            <a:ext cx="4219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srgbClr val="785181"/>
                </a:solidFill>
              </a:rPr>
              <a:t>*En relación a las plazas</a:t>
            </a:r>
            <a:r>
              <a:rPr lang="es-MX" sz="1200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00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00" dirty="0">
              <a:solidFill>
                <a:srgbClr val="785181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4A791D0-3D0D-4F99-817C-226345E3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3A6D2BA-CA15-25BB-E63A-D3FA5D5BBE23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68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328719" y="1117442"/>
            <a:ext cx="3593195" cy="1038941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Comunicación Social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Herrera Márquez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125317" y="2141876"/>
            <a:ext cx="0" cy="205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3662907" y="3785081"/>
            <a:ext cx="2326201" cy="8772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Audiovisual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TE-D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Eduardo Gutiérrez Martínez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6627754" y="3817003"/>
            <a:ext cx="1982846" cy="8772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Editorial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González Almanza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5CE351A-DC7C-4E9F-BCAD-C5ECA721DD6A}"/>
              </a:ext>
            </a:extLst>
          </p:cNvPr>
          <p:cNvSpPr txBox="1"/>
          <p:nvPr/>
        </p:nvSpPr>
        <p:spPr>
          <a:xfrm>
            <a:off x="252771" y="1773054"/>
            <a:ext cx="1984454" cy="1757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srgbClr val="785181"/>
                </a:solidFill>
              </a:rPr>
              <a:t>*En relación a las plazas</a:t>
            </a:r>
            <a:r>
              <a:rPr lang="es-MX" sz="1200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00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00" dirty="0">
              <a:solidFill>
                <a:srgbClr val="785181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1567D9B-F05C-4D23-9D42-9AD7FAEE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E0546E1-2A32-C7C5-FA81-91235EA4A93A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DA9FBD37-46F4-778D-350E-3D39CA0573D5}"/>
              </a:ext>
            </a:extLst>
          </p:cNvPr>
          <p:cNvCxnSpPr>
            <a:cxnSpLocks/>
          </p:cNvCxnSpPr>
          <p:nvPr/>
        </p:nvCxnSpPr>
        <p:spPr>
          <a:xfrm>
            <a:off x="6123709" y="2156383"/>
            <a:ext cx="1607" cy="12726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66463DC3-C0B1-ED78-3991-63A06B3DDBA3}"/>
              </a:ext>
            </a:extLst>
          </p:cNvPr>
          <p:cNvCxnSpPr>
            <a:cxnSpLocks/>
          </p:cNvCxnSpPr>
          <p:nvPr/>
        </p:nvCxnSpPr>
        <p:spPr>
          <a:xfrm>
            <a:off x="4826008" y="3388321"/>
            <a:ext cx="26585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CD958EBD-E325-78CB-52B0-B23217B58747}"/>
              </a:ext>
            </a:extLst>
          </p:cNvPr>
          <p:cNvCxnSpPr>
            <a:cxnSpLocks/>
          </p:cNvCxnSpPr>
          <p:nvPr/>
        </p:nvCxnSpPr>
        <p:spPr>
          <a:xfrm flipH="1">
            <a:off x="4826008" y="3378380"/>
            <a:ext cx="1608" cy="420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4BDEE65C-A3D2-87AE-C482-F0276D007133}"/>
              </a:ext>
            </a:extLst>
          </p:cNvPr>
          <p:cNvCxnSpPr>
            <a:cxnSpLocks/>
          </p:cNvCxnSpPr>
          <p:nvPr/>
        </p:nvCxnSpPr>
        <p:spPr>
          <a:xfrm flipH="1">
            <a:off x="7484511" y="3406936"/>
            <a:ext cx="1608" cy="420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83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346DCD49-BAA4-4A07-93EA-1C9B6D677DC1}"/>
              </a:ext>
            </a:extLst>
          </p:cNvPr>
          <p:cNvSpPr txBox="1"/>
          <p:nvPr/>
        </p:nvSpPr>
        <p:spPr>
          <a:xfrm>
            <a:off x="9604627" y="5708072"/>
            <a:ext cx="1700098" cy="307777"/>
          </a:xfrm>
          <a:prstGeom prst="rect">
            <a:avLst/>
          </a:prstGeom>
          <a:noFill/>
          <a:ln>
            <a:solidFill>
              <a:srgbClr val="8C5E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srgbClr val="8C5E97"/>
                </a:solidFill>
              </a:rPr>
              <a:t>Estructura General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3751A39-CDF2-4F21-BF73-DE4069CC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58967BDE-F29C-497F-9DAC-3C534835CFE2}"/>
              </a:ext>
            </a:extLst>
          </p:cNvPr>
          <p:cNvSpPr/>
          <p:nvPr/>
        </p:nvSpPr>
        <p:spPr>
          <a:xfrm>
            <a:off x="4709058" y="692795"/>
            <a:ext cx="2773883" cy="719981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Consejo General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7400E0-6DFA-4C72-BF71-ADC48308ABE7}"/>
              </a:ext>
            </a:extLst>
          </p:cNvPr>
          <p:cNvSpPr/>
          <p:nvPr/>
        </p:nvSpPr>
        <p:spPr>
          <a:xfrm>
            <a:off x="2994876" y="1444256"/>
            <a:ext cx="1358097" cy="720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F344D2A-50D0-4617-8410-6C9AC64FE68F}"/>
              </a:ext>
            </a:extLst>
          </p:cNvPr>
          <p:cNvSpPr/>
          <p:nvPr/>
        </p:nvSpPr>
        <p:spPr>
          <a:xfrm>
            <a:off x="4709058" y="2164256"/>
            <a:ext cx="2773882" cy="720000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</p:txBody>
      </p: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354276FF-F1E1-4073-B086-12C60DB2CF66}"/>
              </a:ext>
            </a:extLst>
          </p:cNvPr>
          <p:cNvCxnSpPr>
            <a:cxnSpLocks/>
            <a:stCxn id="69" idx="2"/>
            <a:endCxn id="71" idx="0"/>
          </p:cNvCxnSpPr>
          <p:nvPr/>
        </p:nvCxnSpPr>
        <p:spPr>
          <a:xfrm flipH="1">
            <a:off x="6095999" y="1412776"/>
            <a:ext cx="1" cy="75148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ángulo 72">
            <a:extLst>
              <a:ext uri="{FF2B5EF4-FFF2-40B4-BE49-F238E27FC236}">
                <a16:creationId xmlns:a16="http://schemas.microsoft.com/office/drawing/2014/main" id="{636D4D50-D7EF-4DBB-AEA0-1113493A0AD9}"/>
              </a:ext>
            </a:extLst>
          </p:cNvPr>
          <p:cNvSpPr/>
          <p:nvPr/>
        </p:nvSpPr>
        <p:spPr>
          <a:xfrm>
            <a:off x="5456166" y="4399480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716E0916-C1EB-48F1-854D-17F7E02408EE}"/>
              </a:ext>
            </a:extLst>
          </p:cNvPr>
          <p:cNvSpPr/>
          <p:nvPr/>
        </p:nvSpPr>
        <p:spPr>
          <a:xfrm>
            <a:off x="3334349" y="3275726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 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73FC169F-CFE0-44D2-BA14-83544EF30711}"/>
              </a:ext>
            </a:extLst>
          </p:cNvPr>
          <p:cNvSpPr/>
          <p:nvPr/>
        </p:nvSpPr>
        <p:spPr>
          <a:xfrm>
            <a:off x="1959640" y="3275726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B01CCD1-22ED-4244-BFC7-74AA92677B44}"/>
              </a:ext>
            </a:extLst>
          </p:cNvPr>
          <p:cNvSpPr/>
          <p:nvPr/>
        </p:nvSpPr>
        <p:spPr>
          <a:xfrm>
            <a:off x="580853" y="3275726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</p:txBody>
      </p: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E09B43FF-93AE-425B-B94C-68665751A833}"/>
              </a:ext>
            </a:extLst>
          </p:cNvPr>
          <p:cNvCxnSpPr>
            <a:cxnSpLocks/>
            <a:stCxn id="71" idx="2"/>
          </p:cNvCxnSpPr>
          <p:nvPr/>
        </p:nvCxnSpPr>
        <p:spPr>
          <a:xfrm>
            <a:off x="6095999" y="2884256"/>
            <a:ext cx="1" cy="1310239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ángulo 77">
            <a:extLst>
              <a:ext uri="{FF2B5EF4-FFF2-40B4-BE49-F238E27FC236}">
                <a16:creationId xmlns:a16="http://schemas.microsoft.com/office/drawing/2014/main" id="{EE6CE659-686A-482A-84CC-51BE3A8F25C8}"/>
              </a:ext>
            </a:extLst>
          </p:cNvPr>
          <p:cNvSpPr/>
          <p:nvPr/>
        </p:nvSpPr>
        <p:spPr>
          <a:xfrm>
            <a:off x="4709058" y="3275726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Electoral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A7A8EDD3-A882-4A70-A7DA-DDB6689D42FF}"/>
              </a:ext>
            </a:extLst>
          </p:cNvPr>
          <p:cNvSpPr/>
          <p:nvPr/>
        </p:nvSpPr>
        <p:spPr>
          <a:xfrm>
            <a:off x="8956771" y="3275726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A8F8DF97-854A-4F52-A2B4-6A38B398DE9A}"/>
              </a:ext>
            </a:extLst>
          </p:cNvPr>
          <p:cNvSpPr/>
          <p:nvPr/>
        </p:nvSpPr>
        <p:spPr>
          <a:xfrm>
            <a:off x="7582062" y="3275726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Participación Ciudadana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0AEF40F9-3A21-4310-B514-056666D7EE14}"/>
              </a:ext>
            </a:extLst>
          </p:cNvPr>
          <p:cNvSpPr/>
          <p:nvPr/>
        </p:nvSpPr>
        <p:spPr>
          <a:xfrm>
            <a:off x="6203275" y="3275726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D9357307-26F8-49C2-8E90-3792D084D854}"/>
              </a:ext>
            </a:extLst>
          </p:cNvPr>
          <p:cNvSpPr/>
          <p:nvPr/>
        </p:nvSpPr>
        <p:spPr>
          <a:xfrm>
            <a:off x="6879422" y="4399480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7B05BDBF-FAB8-4784-89DA-BA49A5AB2A96}"/>
              </a:ext>
            </a:extLst>
          </p:cNvPr>
          <p:cNvSpPr/>
          <p:nvPr/>
        </p:nvSpPr>
        <p:spPr>
          <a:xfrm>
            <a:off x="4075643" y="4399480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Unidad Técnica de Comunicación Social</a:t>
            </a: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ED605B5-EE2F-40C3-9FC4-910E1603B238}"/>
              </a:ext>
            </a:extLst>
          </p:cNvPr>
          <p:cNvSpPr/>
          <p:nvPr/>
        </p:nvSpPr>
        <p:spPr>
          <a:xfrm>
            <a:off x="2694818" y="4399480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Unidad Técnica de Archivo y Gestión Documental </a:t>
            </a:r>
          </a:p>
        </p:txBody>
      </p: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89D91150-D836-4ECB-8CD9-7EFD44CD490F}"/>
              </a:ext>
            </a:extLst>
          </p:cNvPr>
          <p:cNvCxnSpPr>
            <a:cxnSpLocks/>
          </p:cNvCxnSpPr>
          <p:nvPr/>
        </p:nvCxnSpPr>
        <p:spPr>
          <a:xfrm>
            <a:off x="2599473" y="3060515"/>
            <a:ext cx="0" cy="206726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73A259FC-E4E8-4A0E-94DB-8B7C1B181F36}"/>
              </a:ext>
            </a:extLst>
          </p:cNvPr>
          <p:cNvCxnSpPr>
            <a:cxnSpLocks/>
          </p:cNvCxnSpPr>
          <p:nvPr/>
        </p:nvCxnSpPr>
        <p:spPr>
          <a:xfrm>
            <a:off x="3974182" y="3077987"/>
            <a:ext cx="0" cy="206726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43E45C97-DBFC-4625-A53F-3FB94A02F5DA}"/>
              </a:ext>
            </a:extLst>
          </p:cNvPr>
          <p:cNvCxnSpPr>
            <a:cxnSpLocks/>
          </p:cNvCxnSpPr>
          <p:nvPr/>
        </p:nvCxnSpPr>
        <p:spPr>
          <a:xfrm>
            <a:off x="5351725" y="3077987"/>
            <a:ext cx="0" cy="206726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1EF62C59-F318-459A-9533-37F17B7FA347}"/>
              </a:ext>
            </a:extLst>
          </p:cNvPr>
          <p:cNvCxnSpPr>
            <a:cxnSpLocks/>
          </p:cNvCxnSpPr>
          <p:nvPr/>
        </p:nvCxnSpPr>
        <p:spPr>
          <a:xfrm>
            <a:off x="6843108" y="3069000"/>
            <a:ext cx="0" cy="206726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6DC48AF6-7325-45F9-9BC4-58E9AD5BDA20}"/>
              </a:ext>
            </a:extLst>
          </p:cNvPr>
          <p:cNvCxnSpPr>
            <a:cxnSpLocks/>
            <a:endCxn id="79" idx="0"/>
          </p:cNvCxnSpPr>
          <p:nvPr/>
        </p:nvCxnSpPr>
        <p:spPr>
          <a:xfrm>
            <a:off x="9596604" y="3060515"/>
            <a:ext cx="0" cy="215211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D5BA767A-6EB3-456E-BA43-BCB5EBC0B915}"/>
              </a:ext>
            </a:extLst>
          </p:cNvPr>
          <p:cNvCxnSpPr>
            <a:cxnSpLocks/>
          </p:cNvCxnSpPr>
          <p:nvPr/>
        </p:nvCxnSpPr>
        <p:spPr>
          <a:xfrm>
            <a:off x="10971313" y="3071769"/>
            <a:ext cx="0" cy="203957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F310043F-3EB7-44DF-8C67-4E8F3FF765D9}"/>
              </a:ext>
            </a:extLst>
          </p:cNvPr>
          <p:cNvCxnSpPr>
            <a:cxnSpLocks/>
            <a:stCxn id="85" idx="0"/>
          </p:cNvCxnSpPr>
          <p:nvPr/>
        </p:nvCxnSpPr>
        <p:spPr>
          <a:xfrm flipH="1" flipV="1">
            <a:off x="3333263" y="4200712"/>
            <a:ext cx="1388" cy="198768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C930CC14-3B90-48CE-B719-47E9B04426A6}"/>
              </a:ext>
            </a:extLst>
          </p:cNvPr>
          <p:cNvCxnSpPr>
            <a:cxnSpLocks/>
            <a:stCxn id="84" idx="0"/>
          </p:cNvCxnSpPr>
          <p:nvPr/>
        </p:nvCxnSpPr>
        <p:spPr>
          <a:xfrm flipV="1">
            <a:off x="4715476" y="4200712"/>
            <a:ext cx="3134" cy="198768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97D95D6C-43D1-44FD-A497-2C034D480C41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6095999" y="4200712"/>
            <a:ext cx="0" cy="198768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4514D6EE-CE51-4A93-A211-4A3FA9764578}"/>
              </a:ext>
            </a:extLst>
          </p:cNvPr>
          <p:cNvCxnSpPr>
            <a:cxnSpLocks/>
            <a:stCxn id="83" idx="0"/>
          </p:cNvCxnSpPr>
          <p:nvPr/>
        </p:nvCxnSpPr>
        <p:spPr>
          <a:xfrm flipV="1">
            <a:off x="7519255" y="4200712"/>
            <a:ext cx="2834" cy="198768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FF5F9F94-98C1-4575-B043-991BB764578B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4352973" y="1804256"/>
            <a:ext cx="1743026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556CED30-E9B8-4ACE-8B08-B2510724CFE9}"/>
              </a:ext>
            </a:extLst>
          </p:cNvPr>
          <p:cNvCxnSpPr>
            <a:cxnSpLocks/>
          </p:cNvCxnSpPr>
          <p:nvPr/>
        </p:nvCxnSpPr>
        <p:spPr>
          <a:xfrm>
            <a:off x="3349479" y="4225829"/>
            <a:ext cx="5633849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2A5024D1-6B28-4A82-8CBA-48CB9D5DF220}"/>
              </a:ext>
            </a:extLst>
          </p:cNvPr>
          <p:cNvCxnSpPr>
            <a:cxnSpLocks/>
          </p:cNvCxnSpPr>
          <p:nvPr/>
        </p:nvCxnSpPr>
        <p:spPr>
          <a:xfrm>
            <a:off x="1220686" y="3071769"/>
            <a:ext cx="9750627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753B3F61-D090-4A4F-8A7C-61DAB40A382B}"/>
              </a:ext>
            </a:extLst>
          </p:cNvPr>
          <p:cNvCxnSpPr>
            <a:cxnSpLocks/>
          </p:cNvCxnSpPr>
          <p:nvPr/>
        </p:nvCxnSpPr>
        <p:spPr>
          <a:xfrm>
            <a:off x="1220686" y="3060515"/>
            <a:ext cx="0" cy="206726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65094E45-7C51-4DB4-BC9F-E9207C686B9A}"/>
              </a:ext>
            </a:extLst>
          </p:cNvPr>
          <p:cNvSpPr/>
          <p:nvPr/>
        </p:nvSpPr>
        <p:spPr>
          <a:xfrm>
            <a:off x="8324445" y="4405547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</p:txBody>
      </p: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id="{082877E5-3057-426B-B6D2-7C20CE421447}"/>
              </a:ext>
            </a:extLst>
          </p:cNvPr>
          <p:cNvCxnSpPr>
            <a:cxnSpLocks/>
            <a:stCxn id="100" idx="0"/>
          </p:cNvCxnSpPr>
          <p:nvPr/>
        </p:nvCxnSpPr>
        <p:spPr>
          <a:xfrm flipV="1">
            <a:off x="8964278" y="4206779"/>
            <a:ext cx="2834" cy="198768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>
            <a:extLst>
              <a:ext uri="{FF2B5EF4-FFF2-40B4-BE49-F238E27FC236}">
                <a16:creationId xmlns:a16="http://schemas.microsoft.com/office/drawing/2014/main" id="{ABE2C53B-2413-4678-B9D5-4D145F3A7EBF}"/>
              </a:ext>
            </a:extLst>
          </p:cNvPr>
          <p:cNvSpPr/>
          <p:nvPr/>
        </p:nvSpPr>
        <p:spPr>
          <a:xfrm>
            <a:off x="10331480" y="3275726"/>
            <a:ext cx="1279666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05D9F49-F94F-842D-5565-62F2678A258D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07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102218" y="1810170"/>
            <a:ext cx="3825378" cy="1038941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Blanca Irene Contreras Montoya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7" idx="0"/>
          </p:cNvCxnSpPr>
          <p:nvPr/>
        </p:nvCxnSpPr>
        <p:spPr>
          <a:xfrm>
            <a:off x="6014907" y="2849111"/>
            <a:ext cx="0" cy="7963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4102218" y="3645456"/>
            <a:ext cx="3825378" cy="9525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Claudia Ivett Rivera Rosales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18D5CD2-3331-4A5E-9840-DE46C6A8B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857FEA7-E01B-09AA-E4D4-0532E07DBB26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74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3825381" y="1823871"/>
            <a:ext cx="4274566" cy="1108368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Erika Georgina Oyervides González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7" idx="0"/>
          </p:cNvCxnSpPr>
          <p:nvPr/>
        </p:nvCxnSpPr>
        <p:spPr>
          <a:xfrm>
            <a:off x="5962664" y="2932239"/>
            <a:ext cx="0" cy="381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3825381" y="3313781"/>
            <a:ext cx="4274566" cy="10652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Transparencia y Acceso a la Información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Yolanda Margarita Medrano Rodríguez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AA9204F-6F17-44E9-8B31-8D518C13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AF3F605-A0E8-3722-A5A9-E086F6995107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07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AA9204F-6F17-44E9-8B31-8D518C13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24A4F97-9B0C-4C0D-B045-AE958F1D80EE}"/>
              </a:ext>
            </a:extLst>
          </p:cNvPr>
          <p:cNvSpPr/>
          <p:nvPr/>
        </p:nvSpPr>
        <p:spPr>
          <a:xfrm>
            <a:off x="3825381" y="1823871"/>
            <a:ext cx="4274566" cy="1108368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Ricardo Díaz </a:t>
            </a:r>
            <a:r>
              <a:rPr lang="es-MX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Valdéz</a:t>
            </a:r>
            <a:endParaRPr lang="es-MX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A76F199-9B2A-4F85-8A65-5163DEADD3DB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5962664" y="2932239"/>
            <a:ext cx="0" cy="381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52111B-C1D8-4875-9A5D-6D40C1333B1B}"/>
              </a:ext>
            </a:extLst>
          </p:cNvPr>
          <p:cNvSpPr/>
          <p:nvPr/>
        </p:nvSpPr>
        <p:spPr>
          <a:xfrm>
            <a:off x="3825381" y="3313781"/>
            <a:ext cx="4274566" cy="10652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Paridad e Inclusión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F220982-7656-6D98-9FB0-639693D4B197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74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91" y="2310744"/>
            <a:ext cx="9809018" cy="3300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las facultades y responsabilidades de los servidores públicos que integran este órgano electoral, se pone a su disposición el siguiente vínculo: 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>
                <a:hlinkClick r:id="rId3"/>
              </a:rPr>
              <a:t>http://www.iec.org.mx/v1/images/legislacion/6ta_Reforma_Reglamento_Interior_del_IEC.pdf</a:t>
            </a:r>
            <a:endParaRPr lang="es-MX" sz="24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2529240" y="597692"/>
            <a:ext cx="6794868" cy="997666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8C5E97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108545" y="834915"/>
            <a:ext cx="62155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2800" dirty="0">
                <a:solidFill>
                  <a:srgbClr val="8C5E97"/>
                </a:solidFill>
                <a:latin typeface="Helvetica" panose="020B0604020202020204" pitchFamily="2" charset="0"/>
              </a:rPr>
              <a:t>Facultades y responsabilidades.</a:t>
            </a:r>
            <a:endParaRPr lang="es-MX" sz="4000" dirty="0">
              <a:solidFill>
                <a:srgbClr val="8C5E97"/>
              </a:solidFill>
              <a:latin typeface="Helvetica" panose="020B0604020202020204" pitchFamily="2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DCA50F1-31D5-4133-2494-DFA40C2B0426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9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85905" y="1827378"/>
            <a:ext cx="1692780" cy="1179058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</a:rPr>
              <a:t>Consejero Electoral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CE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Leticia Bravo Ostos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585905" y="3607825"/>
            <a:ext cx="1692780" cy="117905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</a:rPr>
              <a:t>Asesor/a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EE-E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Carlos Ivan Niño Álvarez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B1E2512-7BEA-4F67-B114-4629E6D224A1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1432295" y="3006436"/>
            <a:ext cx="0" cy="601389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7D02B15-D662-4270-8C3C-B3D8980991F8}"/>
              </a:ext>
            </a:extLst>
          </p:cNvPr>
          <p:cNvSpPr/>
          <p:nvPr/>
        </p:nvSpPr>
        <p:spPr>
          <a:xfrm>
            <a:off x="2470123" y="1827378"/>
            <a:ext cx="1692780" cy="1179058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</a:rPr>
              <a:t>Consejera Electoral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CE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Beatriz Eugenia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Rodríguez Villanueva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A6C4722D-E026-44FB-B870-2047981246BA}"/>
              </a:ext>
            </a:extLst>
          </p:cNvPr>
          <p:cNvSpPr/>
          <p:nvPr/>
        </p:nvSpPr>
        <p:spPr>
          <a:xfrm>
            <a:off x="2470123" y="3607825"/>
            <a:ext cx="1692780" cy="117905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</a:rPr>
              <a:t>Asesor/a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EE-E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Silvia Aracely Ramírez Vásquez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D48A0F7B-7F98-4078-AA8F-A87E724B0194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3316513" y="3006436"/>
            <a:ext cx="0" cy="601389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23FAFB50-A1B3-48B3-8EEA-255D6C797620}"/>
              </a:ext>
            </a:extLst>
          </p:cNvPr>
          <p:cNvSpPr/>
          <p:nvPr/>
        </p:nvSpPr>
        <p:spPr>
          <a:xfrm>
            <a:off x="4354340" y="1827378"/>
            <a:ext cx="1692780" cy="1179058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>
              <a:solidFill>
                <a:schemeClr val="bg1"/>
              </a:solidFill>
            </a:endParaRP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Consejera Electoral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CE</a:t>
            </a:r>
          </a:p>
          <a:p>
            <a:pPr algn="ctr"/>
            <a:r>
              <a:rPr lang="es-MX" sz="1400" b="1" dirty="0">
                <a:cs typeface="Arial" panose="020B0604020202020204" pitchFamily="34" charset="0"/>
              </a:rPr>
              <a:t>Madeleyne Ivett Figueroa Gámez</a:t>
            </a:r>
          </a:p>
          <a:p>
            <a:pPr algn="ctr"/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8F30C83F-C5EF-461C-BE22-7C4A3DF7E003}"/>
              </a:ext>
            </a:extLst>
          </p:cNvPr>
          <p:cNvSpPr/>
          <p:nvPr/>
        </p:nvSpPr>
        <p:spPr>
          <a:xfrm>
            <a:off x="4354340" y="3607825"/>
            <a:ext cx="1692780" cy="117905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>
              <a:solidFill>
                <a:schemeClr val="bg1"/>
              </a:solidFill>
            </a:endParaRP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Asesor/a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EE-E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  <a:cs typeface="Arial" panose="020B0604020202020204" pitchFamily="34" charset="0"/>
              </a:rPr>
              <a:t>Andrea Meza López</a:t>
            </a:r>
            <a:endParaRPr lang="es-MX" sz="1400" dirty="0">
              <a:solidFill>
                <a:schemeClr val="bg1"/>
              </a:solidFill>
            </a:endParaRPr>
          </a:p>
          <a:p>
            <a:pPr algn="ctr"/>
            <a:endParaRPr lang="es-MX" sz="1400" dirty="0">
              <a:solidFill>
                <a:schemeClr val="bg1"/>
              </a:solidFill>
            </a:endParaRP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9D4DC2E9-3103-4B6D-93A0-ED1E08DC9187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5200730" y="3006436"/>
            <a:ext cx="0" cy="601389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4CE8457-0B4B-4892-AB67-500DEDB94C01}"/>
              </a:ext>
            </a:extLst>
          </p:cNvPr>
          <p:cNvSpPr/>
          <p:nvPr/>
        </p:nvSpPr>
        <p:spPr>
          <a:xfrm>
            <a:off x="6238557" y="1827378"/>
            <a:ext cx="1692780" cy="1179058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</a:rPr>
              <a:t>Consejero Electoral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CE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Oscar Daniel Rodríguez Fuentes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FC1FD5A0-F076-4982-B7A8-644A4BB3B258}"/>
              </a:ext>
            </a:extLst>
          </p:cNvPr>
          <p:cNvSpPr/>
          <p:nvPr/>
        </p:nvSpPr>
        <p:spPr>
          <a:xfrm>
            <a:off x="6238557" y="3607825"/>
            <a:ext cx="1692780" cy="117905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</a:rPr>
              <a:t>Asesor/a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EE-E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Gerardo Mata Quintero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BF9F47AF-5FA9-4754-A02F-D7B01D769CD8}"/>
              </a:ext>
            </a:extLst>
          </p:cNvPr>
          <p:cNvCxnSpPr>
            <a:cxnSpLocks/>
            <a:stCxn id="69" idx="2"/>
            <a:endCxn id="70" idx="0"/>
          </p:cNvCxnSpPr>
          <p:nvPr/>
        </p:nvCxnSpPr>
        <p:spPr>
          <a:xfrm>
            <a:off x="7084947" y="3006436"/>
            <a:ext cx="0" cy="601389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94F3138-B42D-4286-B463-08998DEFFB3A}"/>
              </a:ext>
            </a:extLst>
          </p:cNvPr>
          <p:cNvSpPr/>
          <p:nvPr/>
        </p:nvSpPr>
        <p:spPr>
          <a:xfrm>
            <a:off x="8122774" y="1827378"/>
            <a:ext cx="1692780" cy="1179058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</a:rPr>
              <a:t>Consejero Electoral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CE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Juan Carlos 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Cisneros Ruiz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43927D3A-70D1-42C6-94F6-9A01A20DB182}"/>
              </a:ext>
            </a:extLst>
          </p:cNvPr>
          <p:cNvSpPr/>
          <p:nvPr/>
        </p:nvSpPr>
        <p:spPr>
          <a:xfrm>
            <a:off x="8122774" y="3607825"/>
            <a:ext cx="1692780" cy="117905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</a:rPr>
              <a:t>Asesor/a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EE-E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Laura Cecilia Rodríguez Villegas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EDC78891-6E17-48DA-BF61-E5489F51CABA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>
            <a:off x="8969164" y="3006436"/>
            <a:ext cx="0" cy="601389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CFD604E-7AA7-4CD3-B080-A41F85BCEAA8}"/>
              </a:ext>
            </a:extLst>
          </p:cNvPr>
          <p:cNvSpPr/>
          <p:nvPr/>
        </p:nvSpPr>
        <p:spPr>
          <a:xfrm>
            <a:off x="10006991" y="1806734"/>
            <a:ext cx="1692780" cy="1179058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</a:rPr>
              <a:t>Consejero Electoral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CE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Juan Antonio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Silva Espinoza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A0BC0B16-1A36-42A5-890C-22A78F88DC1D}"/>
              </a:ext>
            </a:extLst>
          </p:cNvPr>
          <p:cNvSpPr/>
          <p:nvPr/>
        </p:nvSpPr>
        <p:spPr>
          <a:xfrm>
            <a:off x="10006991" y="3587181"/>
            <a:ext cx="1692780" cy="117905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</a:rPr>
              <a:t>Asesor/a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</a:rPr>
              <a:t>EE-E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Natán Moreno García</a:t>
            </a: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AAF0807-C69D-4D3C-B1CB-B3C2250D8300}"/>
              </a:ext>
            </a:extLst>
          </p:cNvPr>
          <p:cNvCxnSpPr>
            <a:cxnSpLocks/>
            <a:stCxn id="75" idx="2"/>
            <a:endCxn id="77" idx="0"/>
          </p:cNvCxnSpPr>
          <p:nvPr/>
        </p:nvCxnSpPr>
        <p:spPr>
          <a:xfrm>
            <a:off x="10853381" y="2985792"/>
            <a:ext cx="0" cy="601389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0337561-4E6E-455D-AB95-07AD6AE6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B2B9FEB-F877-4EE7-65E0-1893A02DA8EC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21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057825" y="818965"/>
            <a:ext cx="2761348" cy="719976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Consejero Presidente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Rodrigo Germán Paredes Lozano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7608718" y="1812281"/>
            <a:ext cx="2683338" cy="7199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Gricelda Liliana Cardona Chávez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7910690-E03D-4D78-AD4A-1A6937F1D557}"/>
              </a:ext>
            </a:extLst>
          </p:cNvPr>
          <p:cNvCxnSpPr>
            <a:cxnSpLocks/>
          </p:cNvCxnSpPr>
          <p:nvPr/>
        </p:nvCxnSpPr>
        <p:spPr>
          <a:xfrm>
            <a:off x="5438499" y="2172269"/>
            <a:ext cx="217021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D138FD-76EF-49A9-81AB-F32146F9E338}"/>
              </a:ext>
            </a:extLst>
          </p:cNvPr>
          <p:cNvSpPr/>
          <p:nvPr/>
        </p:nvSpPr>
        <p:spPr>
          <a:xfrm>
            <a:off x="2164186" y="3412369"/>
            <a:ext cx="2488061" cy="776333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Secretaría Particular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Juan Manuel Gámez Santillán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438499" y="1538941"/>
            <a:ext cx="0" cy="12565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AB22DD20-8ED9-4953-83B1-EF5E9459A9C1}"/>
              </a:ext>
            </a:extLst>
          </p:cNvPr>
          <p:cNvCxnSpPr>
            <a:cxnSpLocks/>
          </p:cNvCxnSpPr>
          <p:nvPr/>
        </p:nvCxnSpPr>
        <p:spPr>
          <a:xfrm>
            <a:off x="3394364" y="2784648"/>
            <a:ext cx="411480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7706356" y="3693481"/>
            <a:ext cx="2488061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– B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Teresa Rubio Covarrubias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467E8F8-BB1F-4F9E-8CF9-DD071E4F8551}"/>
              </a:ext>
            </a:extLst>
          </p:cNvPr>
          <p:cNvSpPr/>
          <p:nvPr/>
        </p:nvSpPr>
        <p:spPr>
          <a:xfrm>
            <a:off x="5013024" y="3685304"/>
            <a:ext cx="2488061" cy="776333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Manuel Mauricio Tamez Trejo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D4D5144A-CD95-4580-A001-A7E858DA45D2}"/>
              </a:ext>
            </a:extLst>
          </p:cNvPr>
          <p:cNvCxnSpPr>
            <a:cxnSpLocks/>
          </p:cNvCxnSpPr>
          <p:nvPr/>
        </p:nvCxnSpPr>
        <p:spPr>
          <a:xfrm>
            <a:off x="3394362" y="2784648"/>
            <a:ext cx="1" cy="6263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5B20D29-0E59-43E4-89DA-321E6E78DE56}"/>
              </a:ext>
            </a:extLst>
          </p:cNvPr>
          <p:cNvCxnSpPr>
            <a:cxnSpLocks/>
          </p:cNvCxnSpPr>
          <p:nvPr/>
        </p:nvCxnSpPr>
        <p:spPr>
          <a:xfrm>
            <a:off x="6267041" y="3410996"/>
            <a:ext cx="26833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0A8C2F17-074D-49EF-A58A-813A57D08B16}"/>
              </a:ext>
            </a:extLst>
          </p:cNvPr>
          <p:cNvCxnSpPr>
            <a:cxnSpLocks/>
          </p:cNvCxnSpPr>
          <p:nvPr/>
        </p:nvCxnSpPr>
        <p:spPr>
          <a:xfrm>
            <a:off x="6261869" y="3415145"/>
            <a:ext cx="0" cy="274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BE411F07-F26D-4A37-B26A-2D532BB6476F}"/>
              </a:ext>
            </a:extLst>
          </p:cNvPr>
          <p:cNvCxnSpPr>
            <a:cxnSpLocks/>
          </p:cNvCxnSpPr>
          <p:nvPr/>
        </p:nvCxnSpPr>
        <p:spPr>
          <a:xfrm>
            <a:off x="8950387" y="3428999"/>
            <a:ext cx="0" cy="274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7509164" y="2800138"/>
            <a:ext cx="0" cy="610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76CA715-E52B-4E0C-A7D4-2C71274D8A55}"/>
              </a:ext>
            </a:extLst>
          </p:cNvPr>
          <p:cNvSpPr txBox="1"/>
          <p:nvPr/>
        </p:nvSpPr>
        <p:spPr>
          <a:xfrm>
            <a:off x="7310438" y="4838733"/>
            <a:ext cx="3489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srgbClr val="785181"/>
                </a:solidFill>
              </a:rPr>
              <a:t>*En relación a las plazas</a:t>
            </a:r>
            <a:r>
              <a:rPr lang="es-MX" sz="1200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00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00" dirty="0">
              <a:solidFill>
                <a:srgbClr val="785181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470AC9D-6581-47EE-BDB4-C869E0E1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35F38E1-98E1-F307-A749-0649038DCF75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9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uadroTexto 25">
            <a:extLst>
              <a:ext uri="{FF2B5EF4-FFF2-40B4-BE49-F238E27FC236}">
                <a16:creationId xmlns:a16="http://schemas.microsoft.com/office/drawing/2014/main" id="{AF0A2FA7-2923-493C-B4B9-1EDE21B0AA59}"/>
              </a:ext>
            </a:extLst>
          </p:cNvPr>
          <p:cNvSpPr txBox="1"/>
          <p:nvPr/>
        </p:nvSpPr>
        <p:spPr>
          <a:xfrm>
            <a:off x="8428598" y="4791715"/>
            <a:ext cx="3489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srgbClr val="785181"/>
                </a:solidFill>
              </a:rPr>
              <a:t>*En relación a las plazas</a:t>
            </a:r>
            <a:r>
              <a:rPr lang="es-MX" sz="1200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00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00" dirty="0">
              <a:solidFill>
                <a:srgbClr val="785181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A271425-243A-4028-88A6-F3B1BEB9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5</a:t>
            </a:fld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59471C7-027A-410C-88A5-9DD1A36B85E0}"/>
              </a:ext>
            </a:extLst>
          </p:cNvPr>
          <p:cNvCxnSpPr>
            <a:cxnSpLocks/>
          </p:cNvCxnSpPr>
          <p:nvPr/>
        </p:nvCxnSpPr>
        <p:spPr>
          <a:xfrm>
            <a:off x="7971974" y="2098334"/>
            <a:ext cx="0" cy="696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75059F4E-E566-452F-950A-EAEDDB2162F5}"/>
              </a:ext>
            </a:extLst>
          </p:cNvPr>
          <p:cNvCxnSpPr>
            <a:cxnSpLocks/>
          </p:cNvCxnSpPr>
          <p:nvPr/>
        </p:nvCxnSpPr>
        <p:spPr>
          <a:xfrm>
            <a:off x="7969541" y="2794846"/>
            <a:ext cx="27183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B0FBDCA5-7492-4DC8-A002-393868C9B862}"/>
              </a:ext>
            </a:extLst>
          </p:cNvPr>
          <p:cNvCxnSpPr>
            <a:cxnSpLocks/>
          </p:cNvCxnSpPr>
          <p:nvPr/>
        </p:nvCxnSpPr>
        <p:spPr>
          <a:xfrm>
            <a:off x="10687922" y="2794846"/>
            <a:ext cx="1" cy="6150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23EF5EC3-14A6-4D32-B268-0123EF0F1D20}"/>
              </a:ext>
            </a:extLst>
          </p:cNvPr>
          <p:cNvCxnSpPr>
            <a:cxnSpLocks/>
          </p:cNvCxnSpPr>
          <p:nvPr/>
        </p:nvCxnSpPr>
        <p:spPr>
          <a:xfrm flipH="1">
            <a:off x="6091258" y="2098334"/>
            <a:ext cx="18782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09A58087-237C-4C6E-A949-01C7449D0FBA}"/>
              </a:ext>
            </a:extLst>
          </p:cNvPr>
          <p:cNvCxnSpPr>
            <a:cxnSpLocks/>
          </p:cNvCxnSpPr>
          <p:nvPr/>
        </p:nvCxnSpPr>
        <p:spPr>
          <a:xfrm>
            <a:off x="6097362" y="1226470"/>
            <a:ext cx="0" cy="1118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FF0A4DBC-A037-4ADA-831E-4EA54C8D1AE8}"/>
              </a:ext>
            </a:extLst>
          </p:cNvPr>
          <p:cNvCxnSpPr>
            <a:cxnSpLocks/>
          </p:cNvCxnSpPr>
          <p:nvPr/>
        </p:nvCxnSpPr>
        <p:spPr>
          <a:xfrm>
            <a:off x="5255096" y="4336470"/>
            <a:ext cx="0" cy="414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D3C167DC-87D4-49A6-97A8-80182634B440}"/>
              </a:ext>
            </a:extLst>
          </p:cNvPr>
          <p:cNvCxnSpPr>
            <a:cxnSpLocks/>
          </p:cNvCxnSpPr>
          <p:nvPr/>
        </p:nvCxnSpPr>
        <p:spPr>
          <a:xfrm>
            <a:off x="7274578" y="4311023"/>
            <a:ext cx="0" cy="480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EB268BFB-79C2-4180-9D14-ED1D21363BFD}"/>
              </a:ext>
            </a:extLst>
          </p:cNvPr>
          <p:cNvCxnSpPr>
            <a:cxnSpLocks/>
          </p:cNvCxnSpPr>
          <p:nvPr/>
        </p:nvCxnSpPr>
        <p:spPr>
          <a:xfrm>
            <a:off x="6091258" y="3130552"/>
            <a:ext cx="0" cy="2215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D8747235-F708-4933-A4DD-6EC848C23FD7}"/>
              </a:ext>
            </a:extLst>
          </p:cNvPr>
          <p:cNvCxnSpPr>
            <a:cxnSpLocks/>
          </p:cNvCxnSpPr>
          <p:nvPr/>
        </p:nvCxnSpPr>
        <p:spPr>
          <a:xfrm>
            <a:off x="7354338" y="2731221"/>
            <a:ext cx="2484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9D6DA65C-25EE-4B19-91B7-99B8FD0AA80C}"/>
              </a:ext>
            </a:extLst>
          </p:cNvPr>
          <p:cNvCxnSpPr>
            <a:cxnSpLocks/>
          </p:cNvCxnSpPr>
          <p:nvPr/>
        </p:nvCxnSpPr>
        <p:spPr>
          <a:xfrm>
            <a:off x="4631389" y="2769127"/>
            <a:ext cx="2484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AA6CF231-FAC2-49B2-952C-953D6654EC28}"/>
              </a:ext>
            </a:extLst>
          </p:cNvPr>
          <p:cNvCxnSpPr>
            <a:cxnSpLocks/>
          </p:cNvCxnSpPr>
          <p:nvPr/>
        </p:nvCxnSpPr>
        <p:spPr>
          <a:xfrm>
            <a:off x="7602772" y="2731221"/>
            <a:ext cx="0" cy="1579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E6FF62E3-2C56-4C0D-9833-CF067F8CBAB3}"/>
              </a:ext>
            </a:extLst>
          </p:cNvPr>
          <p:cNvCxnSpPr>
            <a:cxnSpLocks/>
          </p:cNvCxnSpPr>
          <p:nvPr/>
        </p:nvCxnSpPr>
        <p:spPr>
          <a:xfrm>
            <a:off x="7276947" y="4307162"/>
            <a:ext cx="330128" cy="77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AF66AAC3-AB62-4AB4-AA95-E0AE7ECABA12}"/>
              </a:ext>
            </a:extLst>
          </p:cNvPr>
          <p:cNvCxnSpPr>
            <a:cxnSpLocks/>
          </p:cNvCxnSpPr>
          <p:nvPr/>
        </p:nvCxnSpPr>
        <p:spPr>
          <a:xfrm>
            <a:off x="4631389" y="2760610"/>
            <a:ext cx="0" cy="1579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8721776E-CA97-4745-AFB4-0E60B44EF799}"/>
              </a:ext>
            </a:extLst>
          </p:cNvPr>
          <p:cNvCxnSpPr>
            <a:cxnSpLocks/>
          </p:cNvCxnSpPr>
          <p:nvPr/>
        </p:nvCxnSpPr>
        <p:spPr>
          <a:xfrm>
            <a:off x="4631389" y="4325849"/>
            <a:ext cx="623707" cy="83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0D937DF6-A26B-4E26-A9EE-21695D48667D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6110309" y="1915903"/>
            <a:ext cx="32009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2EC000A-2BE0-4CD6-8ADF-8A78F9848C6E}"/>
              </a:ext>
            </a:extLst>
          </p:cNvPr>
          <p:cNvSpPr/>
          <p:nvPr/>
        </p:nvSpPr>
        <p:spPr>
          <a:xfrm>
            <a:off x="4859276" y="2356911"/>
            <a:ext cx="2488061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General del Secretariado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765C1E0-5D81-4EFC-891F-8D8E723BAC74}"/>
              </a:ext>
            </a:extLst>
          </p:cNvPr>
          <p:cNvSpPr/>
          <p:nvPr/>
        </p:nvSpPr>
        <p:spPr>
          <a:xfrm>
            <a:off x="4873050" y="3345495"/>
            <a:ext cx="2488061" cy="776333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Órganos Desconcentrados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- C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Raymundo Fernández Flores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34A4FF2-E02F-42E2-BC68-3C1C263B8849}"/>
              </a:ext>
            </a:extLst>
          </p:cNvPr>
          <p:cNvSpPr/>
          <p:nvPr/>
        </p:nvSpPr>
        <p:spPr>
          <a:xfrm>
            <a:off x="3920362" y="4751009"/>
            <a:ext cx="2279881" cy="88052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Auxiliar de la Coordinación del Secretariado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Gustavo Adolfo Rangel Ramírez</a:t>
            </a:r>
          </a:p>
          <a:p>
            <a:pPr algn="ctr"/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  <a:p>
            <a:pPr algn="ctr"/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CFB1D6E-D3EF-45C3-96D7-56C96BE3D33B}"/>
              </a:ext>
            </a:extLst>
          </p:cNvPr>
          <p:cNvSpPr/>
          <p:nvPr/>
        </p:nvSpPr>
        <p:spPr>
          <a:xfrm>
            <a:off x="6283907" y="4751009"/>
            <a:ext cx="2154407" cy="881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Auxiliar de Diseño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Víctor Pedro Barrera Gómez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3FDA8F26-433B-41C6-AFB2-6BE6EA6EF1B2}"/>
              </a:ext>
            </a:extLst>
          </p:cNvPr>
          <p:cNvSpPr/>
          <p:nvPr/>
        </p:nvSpPr>
        <p:spPr>
          <a:xfrm>
            <a:off x="9373909" y="3429000"/>
            <a:ext cx="2698736" cy="719974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Oficialía Electoral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– B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E32B9B9-570E-428F-8047-C25E902380A7}"/>
              </a:ext>
            </a:extLst>
          </p:cNvPr>
          <p:cNvSpPr/>
          <p:nvPr/>
        </p:nvSpPr>
        <p:spPr>
          <a:xfrm>
            <a:off x="9311297" y="1555915"/>
            <a:ext cx="2761348" cy="7199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Secretario/a Particular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- D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FB35E624-10B9-4AF5-8B2D-C04024C3F0E8}"/>
              </a:ext>
            </a:extLst>
          </p:cNvPr>
          <p:cNvSpPr/>
          <p:nvPr/>
        </p:nvSpPr>
        <p:spPr>
          <a:xfrm>
            <a:off x="4401785" y="526156"/>
            <a:ext cx="3200987" cy="719976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</a:p>
          <a:p>
            <a:pPr algn="ctr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Jorge Alfonso de la Peña Contreras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EA4F727-7A9E-ECD9-1C5E-B1A58EE70CCE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7DE5488-4458-303C-6F77-98A690C0CA50}"/>
              </a:ext>
            </a:extLst>
          </p:cNvPr>
          <p:cNvSpPr/>
          <p:nvPr/>
        </p:nvSpPr>
        <p:spPr>
          <a:xfrm>
            <a:off x="1178919" y="1499559"/>
            <a:ext cx="2488061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Relaciones Públicas e Imagen Institucional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E523289-CDE7-CF67-EF35-D2301493A9A2}"/>
              </a:ext>
            </a:extLst>
          </p:cNvPr>
          <p:cNvCxnSpPr>
            <a:cxnSpLocks/>
          </p:cNvCxnSpPr>
          <p:nvPr/>
        </p:nvCxnSpPr>
        <p:spPr>
          <a:xfrm flipH="1">
            <a:off x="3654602" y="1915903"/>
            <a:ext cx="32009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FFBEF5A-BCE3-8C5A-1853-17AB80D9EA89}"/>
              </a:ext>
            </a:extLst>
          </p:cNvPr>
          <p:cNvCxnSpPr>
            <a:cxnSpLocks/>
          </p:cNvCxnSpPr>
          <p:nvPr/>
        </p:nvCxnSpPr>
        <p:spPr>
          <a:xfrm>
            <a:off x="970195" y="2696461"/>
            <a:ext cx="95" cy="4225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E27BABB1-A9E6-F5E0-D32C-4329C18B6B4C}"/>
              </a:ext>
            </a:extLst>
          </p:cNvPr>
          <p:cNvCxnSpPr>
            <a:cxnSpLocks/>
          </p:cNvCxnSpPr>
          <p:nvPr/>
        </p:nvCxnSpPr>
        <p:spPr>
          <a:xfrm>
            <a:off x="3743000" y="2682046"/>
            <a:ext cx="95" cy="4225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D1B601D8-FAE2-48B2-106A-783E56A4E5FE}"/>
              </a:ext>
            </a:extLst>
          </p:cNvPr>
          <p:cNvSpPr/>
          <p:nvPr/>
        </p:nvSpPr>
        <p:spPr>
          <a:xfrm>
            <a:off x="62100" y="3053885"/>
            <a:ext cx="1600544" cy="8845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Auxiliar de Imagen Institucional 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Ana Sofía Saucedo Orta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4E9E8A8-29CE-ADBB-3EA6-D65E72E2C565}"/>
              </a:ext>
            </a:extLst>
          </p:cNvPr>
          <p:cNvSpPr/>
          <p:nvPr/>
        </p:nvSpPr>
        <p:spPr>
          <a:xfrm>
            <a:off x="2679906" y="3048503"/>
            <a:ext cx="1874131" cy="88052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Auxiliar de Relaciones Públicas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Florencia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Jaquelin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López Vázquez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857883DC-7694-FEC0-F6ED-88C505E28BC2}"/>
              </a:ext>
            </a:extLst>
          </p:cNvPr>
          <p:cNvCxnSpPr>
            <a:cxnSpLocks/>
          </p:cNvCxnSpPr>
          <p:nvPr/>
        </p:nvCxnSpPr>
        <p:spPr>
          <a:xfrm>
            <a:off x="970195" y="2682046"/>
            <a:ext cx="27728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21F17EF-122D-E840-F48D-D27D71D57838}"/>
              </a:ext>
            </a:extLst>
          </p:cNvPr>
          <p:cNvCxnSpPr>
            <a:cxnSpLocks/>
          </p:cNvCxnSpPr>
          <p:nvPr/>
        </p:nvCxnSpPr>
        <p:spPr>
          <a:xfrm>
            <a:off x="2311638" y="2250529"/>
            <a:ext cx="0" cy="4459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08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158733" y="823431"/>
            <a:ext cx="3200767" cy="719976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  <a:p>
            <a:pPr algn="ctr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algn="ctr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María Teresa Nares Cisneros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367406" y="3429000"/>
            <a:ext cx="3013287" cy="89273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Jefatura de Responsabilidades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- 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Alma Rosa Gaytán Rodarte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1367406" y="4753123"/>
            <a:ext cx="3013280" cy="6993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Auxiliar de Responsabilidades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José Porfirio Díaz Valdés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7466202" y="1812281"/>
            <a:ext cx="2743200" cy="6503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Eneida Elizabeth Terrazas Medina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7910690-E03D-4D78-AD4A-1A6937F1D557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5759117" y="2137452"/>
            <a:ext cx="1707085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759117" y="1543407"/>
            <a:ext cx="1" cy="12562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AB22DD20-8ED9-4953-83B1-EF5E9459A9C1}"/>
              </a:ext>
            </a:extLst>
          </p:cNvPr>
          <p:cNvCxnSpPr>
            <a:cxnSpLocks/>
          </p:cNvCxnSpPr>
          <p:nvPr/>
        </p:nvCxnSpPr>
        <p:spPr>
          <a:xfrm>
            <a:off x="2827655" y="2799989"/>
            <a:ext cx="57796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</p:cNvCxnSpPr>
          <p:nvPr/>
        </p:nvCxnSpPr>
        <p:spPr>
          <a:xfrm>
            <a:off x="2827655" y="2799989"/>
            <a:ext cx="0" cy="6290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8607287" y="2799691"/>
            <a:ext cx="1" cy="6503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  <a:stCxn id="7" idx="2"/>
            <a:endCxn id="34" idx="0"/>
          </p:cNvCxnSpPr>
          <p:nvPr/>
        </p:nvCxnSpPr>
        <p:spPr>
          <a:xfrm flipH="1">
            <a:off x="2874046" y="4321738"/>
            <a:ext cx="4" cy="4313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5291A27-1BDA-41E3-A2DA-ABE529D8389C}"/>
              </a:ext>
            </a:extLst>
          </p:cNvPr>
          <p:cNvSpPr/>
          <p:nvPr/>
        </p:nvSpPr>
        <p:spPr>
          <a:xfrm>
            <a:off x="7141576" y="3450032"/>
            <a:ext cx="2931424" cy="871708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Jefatura de Auditoría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Efrén Humberto Hernández Aguilar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7136CE6-F7F6-43B8-8CA6-3EF88302CAC5}"/>
              </a:ext>
            </a:extLst>
          </p:cNvPr>
          <p:cNvSpPr/>
          <p:nvPr/>
        </p:nvSpPr>
        <p:spPr>
          <a:xfrm>
            <a:off x="7141575" y="4753123"/>
            <a:ext cx="2931424" cy="6993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Auditor / 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Rogelio Castor Adame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CCC1513F-651A-4A1D-B10F-1529095A8200}"/>
              </a:ext>
            </a:extLst>
          </p:cNvPr>
          <p:cNvCxnSpPr>
            <a:cxnSpLocks/>
            <a:stCxn id="42" idx="2"/>
            <a:endCxn id="43" idx="0"/>
          </p:cNvCxnSpPr>
          <p:nvPr/>
        </p:nvCxnSpPr>
        <p:spPr>
          <a:xfrm flipH="1">
            <a:off x="8607287" y="4321740"/>
            <a:ext cx="1" cy="4313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8F0E532-7EDB-48A8-BC99-8EACE5FF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CD21E8D-E1C4-7DD0-55C8-07590568DB39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419508" y="818906"/>
            <a:ext cx="3007993" cy="871285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Miriam Yolanda Cardona de la Cruz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233069" y="3452433"/>
            <a:ext cx="2546326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Jesús Javier Covarrubias Delgado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728F06D-CCFB-41A3-A444-F65410B1C154}"/>
              </a:ext>
            </a:extLst>
          </p:cNvPr>
          <p:cNvSpPr/>
          <p:nvPr/>
        </p:nvSpPr>
        <p:spPr>
          <a:xfrm>
            <a:off x="2702190" y="4769656"/>
            <a:ext cx="2154407" cy="9067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– A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Álvaro Iracheta García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214130" y="4769655"/>
            <a:ext cx="2154406" cy="90677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– A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Samantha Lucio Cepeda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7736967" y="1797731"/>
            <a:ext cx="2576251" cy="74721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Cinthia Rosales Hernández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7910690-E03D-4D78-AD4A-1A6937F1D557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2269602" y="2171340"/>
            <a:ext cx="5467365" cy="9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923505" y="1690191"/>
            <a:ext cx="0" cy="30794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7811306" y="3452433"/>
            <a:ext cx="2488061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Programación y Control Presupuestal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- A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2506232" y="2841575"/>
            <a:ext cx="0" cy="610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9069193" y="2841575"/>
            <a:ext cx="0" cy="610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137ED93F-406C-422F-9132-DF8D1586ECBB}"/>
              </a:ext>
            </a:extLst>
          </p:cNvPr>
          <p:cNvCxnSpPr>
            <a:cxnSpLocks/>
          </p:cNvCxnSpPr>
          <p:nvPr/>
        </p:nvCxnSpPr>
        <p:spPr>
          <a:xfrm>
            <a:off x="1291333" y="4450314"/>
            <a:ext cx="24880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B80F71D-81EF-4A28-8E58-F1C8D6111671}"/>
              </a:ext>
            </a:extLst>
          </p:cNvPr>
          <p:cNvCxnSpPr>
            <a:cxnSpLocks/>
          </p:cNvCxnSpPr>
          <p:nvPr/>
        </p:nvCxnSpPr>
        <p:spPr>
          <a:xfrm>
            <a:off x="1291994" y="4450315"/>
            <a:ext cx="0" cy="274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C5EF7499-E3ED-4D03-A68A-34A6850C27FF}"/>
              </a:ext>
            </a:extLst>
          </p:cNvPr>
          <p:cNvCxnSpPr>
            <a:cxnSpLocks/>
          </p:cNvCxnSpPr>
          <p:nvPr/>
        </p:nvCxnSpPr>
        <p:spPr>
          <a:xfrm>
            <a:off x="3779394" y="4450314"/>
            <a:ext cx="0" cy="274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506232" y="4228765"/>
            <a:ext cx="0" cy="221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1233068" y="1824977"/>
            <a:ext cx="2546307" cy="7199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Recepción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 E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Yolanda Maricela Cepeda Tienda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E038C52-8E6D-40C6-B839-E8E341F67172}"/>
              </a:ext>
            </a:extLst>
          </p:cNvPr>
          <p:cNvSpPr/>
          <p:nvPr/>
        </p:nvSpPr>
        <p:spPr>
          <a:xfrm>
            <a:off x="5023424" y="4769657"/>
            <a:ext cx="2488060" cy="906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- B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Norma Aracely Charles Montañez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5C1E63D-4059-47B6-A885-F0231E349962}"/>
              </a:ext>
            </a:extLst>
          </p:cNvPr>
          <p:cNvSpPr/>
          <p:nvPr/>
        </p:nvSpPr>
        <p:spPr>
          <a:xfrm>
            <a:off x="7825162" y="4769658"/>
            <a:ext cx="2488061" cy="9067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2506232" y="2841575"/>
            <a:ext cx="65629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00EE2D6-DCE3-4FD2-9089-6DF8BC9D4CB8}"/>
              </a:ext>
            </a:extLst>
          </p:cNvPr>
          <p:cNvCxnSpPr>
            <a:cxnSpLocks/>
            <a:stCxn id="57" idx="2"/>
            <a:endCxn id="31" idx="0"/>
          </p:cNvCxnSpPr>
          <p:nvPr/>
        </p:nvCxnSpPr>
        <p:spPr>
          <a:xfrm>
            <a:off x="9055337" y="4228765"/>
            <a:ext cx="13856" cy="5408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3E76CCA-4827-4B8A-B04F-3DBDFC93D93B}"/>
              </a:ext>
            </a:extLst>
          </p:cNvPr>
          <p:cNvSpPr txBox="1"/>
          <p:nvPr/>
        </p:nvSpPr>
        <p:spPr>
          <a:xfrm>
            <a:off x="10544660" y="2594104"/>
            <a:ext cx="12982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srgbClr val="785181"/>
                </a:solidFill>
              </a:rPr>
              <a:t>*En relación a las plazas</a:t>
            </a:r>
            <a:r>
              <a:rPr lang="es-MX" sz="1200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00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00" dirty="0">
              <a:solidFill>
                <a:srgbClr val="785181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9345DBE-58DB-418B-8EB3-DCD70FB6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6BC7EFF-7B6E-C3C9-9E44-2F898AC91235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592003" y="351414"/>
            <a:ext cx="3007993" cy="871285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Miriam Yolanda Cardona de la Cruz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608181" y="3246008"/>
            <a:ext cx="2824869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- 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Samantha Lucio Cepeda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608180" y="4243888"/>
            <a:ext cx="2824851" cy="776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Técnico de Recursos Humanos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 A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Angélica Mariela Jacobo González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6000" y="1222699"/>
            <a:ext cx="0" cy="398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683561" y="3246008"/>
            <a:ext cx="2824868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- 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Álvaro Iracheta García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</p:cNvCxnSpPr>
          <p:nvPr/>
        </p:nvCxnSpPr>
        <p:spPr>
          <a:xfrm>
            <a:off x="1981200" y="2635150"/>
            <a:ext cx="0" cy="610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10002982" y="2635150"/>
            <a:ext cx="0" cy="1587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</p:cNvCxnSpPr>
          <p:nvPr/>
        </p:nvCxnSpPr>
        <p:spPr>
          <a:xfrm>
            <a:off x="1990034" y="4022340"/>
            <a:ext cx="0" cy="221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592002" y="1622508"/>
            <a:ext cx="3007987" cy="7604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Jesús Javier Covarrubias Delgado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1981200" y="2635150"/>
            <a:ext cx="80217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E44B874F-A534-4D10-ACBB-146A2616FF49}"/>
              </a:ext>
            </a:extLst>
          </p:cNvPr>
          <p:cNvSpPr/>
          <p:nvPr/>
        </p:nvSpPr>
        <p:spPr>
          <a:xfrm>
            <a:off x="608180" y="5241768"/>
            <a:ext cx="2824851" cy="776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Auxiliar de Recursos Humanos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Raquel Madaí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Ulluela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Mendoza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0994C47A-F66D-4338-A240-6A3C4078896F}"/>
              </a:ext>
            </a:extLst>
          </p:cNvPr>
          <p:cNvCxnSpPr>
            <a:cxnSpLocks/>
          </p:cNvCxnSpPr>
          <p:nvPr/>
        </p:nvCxnSpPr>
        <p:spPr>
          <a:xfrm>
            <a:off x="1990034" y="5020220"/>
            <a:ext cx="0" cy="221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7E2FC23-E388-4F80-A26B-8208BAE62380}"/>
              </a:ext>
            </a:extLst>
          </p:cNvPr>
          <p:cNvCxnSpPr>
            <a:cxnSpLocks/>
          </p:cNvCxnSpPr>
          <p:nvPr/>
        </p:nvCxnSpPr>
        <p:spPr>
          <a:xfrm>
            <a:off x="6109855" y="2635150"/>
            <a:ext cx="0" cy="610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683561" y="4237612"/>
            <a:ext cx="2824851" cy="776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Técnico de Recursos Financieros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Verónica Pulgarín Gutiérrez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6FE443BD-3BC1-4799-A12C-C454CC9F4239}"/>
              </a:ext>
            </a:extLst>
          </p:cNvPr>
          <p:cNvCxnSpPr>
            <a:cxnSpLocks/>
          </p:cNvCxnSpPr>
          <p:nvPr/>
        </p:nvCxnSpPr>
        <p:spPr>
          <a:xfrm>
            <a:off x="6065415" y="4016064"/>
            <a:ext cx="0" cy="221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F925F6-82B2-4D92-89E1-172D37D817AB}"/>
              </a:ext>
            </a:extLst>
          </p:cNvPr>
          <p:cNvSpPr/>
          <p:nvPr/>
        </p:nvSpPr>
        <p:spPr>
          <a:xfrm>
            <a:off x="4683561" y="5235492"/>
            <a:ext cx="2824851" cy="776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Auxiliar de Recursos Financieros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María Guadalupe González Urvina</a:t>
            </a: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4F7289E4-702F-4E76-A9AB-DD46ADD53D44}"/>
              </a:ext>
            </a:extLst>
          </p:cNvPr>
          <p:cNvCxnSpPr>
            <a:cxnSpLocks/>
          </p:cNvCxnSpPr>
          <p:nvPr/>
        </p:nvCxnSpPr>
        <p:spPr>
          <a:xfrm>
            <a:off x="6065415" y="5013944"/>
            <a:ext cx="0" cy="221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ángulo 43">
            <a:extLst>
              <a:ext uri="{FF2B5EF4-FFF2-40B4-BE49-F238E27FC236}">
                <a16:creationId xmlns:a16="http://schemas.microsoft.com/office/drawing/2014/main" id="{2AA26462-2235-41CD-A561-9CB2FBBDD15A}"/>
              </a:ext>
            </a:extLst>
          </p:cNvPr>
          <p:cNvSpPr/>
          <p:nvPr/>
        </p:nvSpPr>
        <p:spPr>
          <a:xfrm>
            <a:off x="8590556" y="4222850"/>
            <a:ext cx="2824851" cy="7910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 D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Reynaldo Emmanuel Anguiano Barrera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4AF19470-AD7B-415A-B027-F7F919F2D775}"/>
              </a:ext>
            </a:extLst>
          </p:cNvPr>
          <p:cNvSpPr/>
          <p:nvPr/>
        </p:nvSpPr>
        <p:spPr>
          <a:xfrm>
            <a:off x="8590556" y="5235492"/>
            <a:ext cx="2824851" cy="776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–C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Pamela Alejandra Peña Cortés</a:t>
            </a: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156B9B19-4E29-4967-BBFD-06564DDE206D}"/>
              </a:ext>
            </a:extLst>
          </p:cNvPr>
          <p:cNvCxnSpPr>
            <a:cxnSpLocks/>
          </p:cNvCxnSpPr>
          <p:nvPr/>
        </p:nvCxnSpPr>
        <p:spPr>
          <a:xfrm>
            <a:off x="9972410" y="5013944"/>
            <a:ext cx="0" cy="221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F746A5EE-951A-450B-8EB0-C83B05268E7E}"/>
              </a:ext>
            </a:extLst>
          </p:cNvPr>
          <p:cNvCxnSpPr>
            <a:cxnSpLocks/>
          </p:cNvCxnSpPr>
          <p:nvPr/>
        </p:nvCxnSpPr>
        <p:spPr>
          <a:xfrm>
            <a:off x="6109855" y="2382982"/>
            <a:ext cx="0" cy="252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DA9E9B9-F0CB-40EE-A343-81E64C5F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F461D10-B508-2BF8-72F9-8AFE7DFF4E6B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79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592003" y="594695"/>
            <a:ext cx="3007993" cy="871285"/>
          </a:xfrm>
          <a:prstGeom prst="rect">
            <a:avLst/>
          </a:prstGeom>
          <a:solidFill>
            <a:srgbClr val="732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Miriam Yolanda Cardona de la Cruz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2686362" y="4507163"/>
            <a:ext cx="2824851" cy="776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Auditoría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Minerva Selene </a:t>
            </a:r>
            <a:r>
              <a:rPr lang="es-MX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Navejar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Castañeda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095986" y="1465980"/>
            <a:ext cx="0" cy="398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592002" y="3056346"/>
            <a:ext cx="3007986" cy="776332"/>
          </a:xfrm>
          <a:prstGeom prst="rect">
            <a:avLst/>
          </a:prstGeom>
          <a:solidFill>
            <a:srgbClr val="8C5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Técnico de Auditoría y Fiscalización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Iris Esmeralda Enríquez Monsiváis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592002" y="1865789"/>
            <a:ext cx="3007987" cy="7604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EE – B 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Norma Aracely Charles Montañez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7E2FC23-E388-4F80-A26B-8208BAE62380}"/>
              </a:ext>
            </a:extLst>
          </p:cNvPr>
          <p:cNvCxnSpPr>
            <a:cxnSpLocks/>
            <a:stCxn id="28" idx="2"/>
            <a:endCxn id="57" idx="0"/>
          </p:cNvCxnSpPr>
          <p:nvPr/>
        </p:nvCxnSpPr>
        <p:spPr>
          <a:xfrm flipH="1">
            <a:off x="6095995" y="2626263"/>
            <a:ext cx="1" cy="430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6761743" y="4500887"/>
            <a:ext cx="2824851" cy="776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Auditoría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Ma. De Lourdes Rosales Flores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6FE443BD-3BC1-4799-A12C-C454CC9F4239}"/>
              </a:ext>
            </a:extLst>
          </p:cNvPr>
          <p:cNvCxnSpPr>
            <a:cxnSpLocks/>
          </p:cNvCxnSpPr>
          <p:nvPr/>
        </p:nvCxnSpPr>
        <p:spPr>
          <a:xfrm>
            <a:off x="8143597" y="4279339"/>
            <a:ext cx="0" cy="221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EB88A62-43BA-4C4F-A783-44E913F6E3C6}"/>
              </a:ext>
            </a:extLst>
          </p:cNvPr>
          <p:cNvCxnSpPr>
            <a:cxnSpLocks/>
          </p:cNvCxnSpPr>
          <p:nvPr/>
        </p:nvCxnSpPr>
        <p:spPr>
          <a:xfrm>
            <a:off x="4056506" y="4279339"/>
            <a:ext cx="0" cy="221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908EE95C-128B-413D-847C-1D43E181F844}"/>
              </a:ext>
            </a:extLst>
          </p:cNvPr>
          <p:cNvCxnSpPr>
            <a:cxnSpLocks/>
            <a:stCxn id="57" idx="2"/>
          </p:cNvCxnSpPr>
          <p:nvPr/>
        </p:nvCxnSpPr>
        <p:spPr>
          <a:xfrm>
            <a:off x="6095995" y="3832678"/>
            <a:ext cx="0" cy="446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4572FE4-DA7F-497A-A2BF-889BA3313E02}"/>
              </a:ext>
            </a:extLst>
          </p:cNvPr>
          <p:cNvCxnSpPr/>
          <p:nvPr/>
        </p:nvCxnSpPr>
        <p:spPr>
          <a:xfrm>
            <a:off x="4056506" y="4279339"/>
            <a:ext cx="40870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BECE424-863C-4B81-B39C-E373D89D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5D39C4C-6210-41F5-6653-6A822B45F620}"/>
              </a:ext>
            </a:extLst>
          </p:cNvPr>
          <p:cNvSpPr/>
          <p:nvPr/>
        </p:nvSpPr>
        <p:spPr>
          <a:xfrm>
            <a:off x="0" y="6257184"/>
            <a:ext cx="9955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Diciembre del 2022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Miriam Yolanda Cardona de la Cruz | Directora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427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13514</TotalTime>
  <Words>2569</Words>
  <Application>Microsoft Office PowerPoint</Application>
  <PresentationFormat>Panorámica</PresentationFormat>
  <Paragraphs>512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Helvetica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HugoGlz</dc:creator>
  <cp:lastModifiedBy>IEC2019</cp:lastModifiedBy>
  <cp:revision>647</cp:revision>
  <cp:lastPrinted>2021-11-25T19:41:19Z</cp:lastPrinted>
  <dcterms:created xsi:type="dcterms:W3CDTF">2016-05-19T21:44:27Z</dcterms:created>
  <dcterms:modified xsi:type="dcterms:W3CDTF">2023-01-24T00:21:56Z</dcterms:modified>
</cp:coreProperties>
</file>