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7" r:id="rId3"/>
    <p:sldId id="261" r:id="rId4"/>
    <p:sldId id="262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5A94"/>
    <a:srgbClr val="7C3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32FE8-8258-4AA7-95ED-60101B4CAC10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356D1-9F80-494B-9A4A-5779A68B9C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5550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710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145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165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494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135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401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231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576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669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866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836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D5DF-9E65-4BC1-8ED6-E538793C3D6E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222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c.org.mx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B899A787-7583-4A1F-9EF6-97432035BB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603" y="392613"/>
            <a:ext cx="3412387" cy="1172417"/>
          </a:xfrm>
          <a:prstGeom prst="rect">
            <a:avLst/>
          </a:prstGeom>
        </p:spPr>
      </p:pic>
      <p:grpSp>
        <p:nvGrpSpPr>
          <p:cNvPr id="33" name="Grupo 32">
            <a:extLst>
              <a:ext uri="{FF2B5EF4-FFF2-40B4-BE49-F238E27FC236}">
                <a16:creationId xmlns:a16="http://schemas.microsoft.com/office/drawing/2014/main" id="{FCE2910A-EC98-454E-9181-E70BAA86F79D}"/>
              </a:ext>
            </a:extLst>
          </p:cNvPr>
          <p:cNvGrpSpPr/>
          <p:nvPr/>
        </p:nvGrpSpPr>
        <p:grpSpPr>
          <a:xfrm>
            <a:off x="1035266" y="3697155"/>
            <a:ext cx="5383118" cy="2527140"/>
            <a:chOff x="1457297" y="4119195"/>
            <a:chExt cx="4741069" cy="1822638"/>
          </a:xfrm>
        </p:grpSpPr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7B49E9FD-AD28-478A-BB2C-D2DE607FDFAF}"/>
                </a:ext>
              </a:extLst>
            </p:cNvPr>
            <p:cNvSpPr txBox="1"/>
            <p:nvPr/>
          </p:nvSpPr>
          <p:spPr>
            <a:xfrm>
              <a:off x="1718044" y="4245100"/>
              <a:ext cx="4377956" cy="4217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es-MX" sz="3200" dirty="0">
                  <a:solidFill>
                    <a:prstClr val="white"/>
                  </a:solidFill>
                </a:rPr>
                <a:t>INFORMES PRESENTADOS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574BF33A-833B-40A7-A0C5-9667D88CC6B1}"/>
                </a:ext>
              </a:extLst>
            </p:cNvPr>
            <p:cNvSpPr txBox="1"/>
            <p:nvPr/>
          </p:nvSpPr>
          <p:spPr>
            <a:xfrm>
              <a:off x="1636516" y="4845823"/>
              <a:ext cx="4377956" cy="6659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es-MX" sz="5400" dirty="0">
                  <a:solidFill>
                    <a:prstClr val="white"/>
                  </a:solidFill>
                </a:rPr>
                <a:t>AGRUPACIONES</a:t>
              </a:r>
            </a:p>
          </p:txBody>
        </p:sp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BC4E7E4C-F7FC-4E88-B685-F3641273B08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39168" y="4133484"/>
              <a:ext cx="2159198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>
              <a:extLst>
                <a:ext uri="{FF2B5EF4-FFF2-40B4-BE49-F238E27FC236}">
                  <a16:creationId xmlns:a16="http://schemas.microsoft.com/office/drawing/2014/main" id="{69A5825B-A4BC-4ED3-9F59-B9A6E9F4494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314510" y="5598783"/>
              <a:ext cx="883856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>
              <a:extLst>
                <a:ext uri="{FF2B5EF4-FFF2-40B4-BE49-F238E27FC236}">
                  <a16:creationId xmlns:a16="http://schemas.microsoft.com/office/drawing/2014/main" id="{80CD480B-CB40-48E8-8863-41BE9B1E75E6}"/>
                </a:ext>
              </a:extLst>
            </p:cNvPr>
            <p:cNvCxnSpPr>
              <a:cxnSpLocks/>
            </p:cNvCxnSpPr>
            <p:nvPr/>
          </p:nvCxnSpPr>
          <p:spPr>
            <a:xfrm>
              <a:off x="6177529" y="4119195"/>
              <a:ext cx="0" cy="1498403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62583A70-F5EF-4D09-B83C-5E78644365B6}"/>
                </a:ext>
              </a:extLst>
            </p:cNvPr>
            <p:cNvSpPr txBox="1"/>
            <p:nvPr/>
          </p:nvSpPr>
          <p:spPr>
            <a:xfrm>
              <a:off x="2286268" y="5342497"/>
              <a:ext cx="3078449" cy="5993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es-MX" sz="4800" dirty="0">
                  <a:solidFill>
                    <a:prstClr val="white"/>
                  </a:solidFill>
                </a:rPr>
                <a:t>POLÍTICAS</a:t>
              </a:r>
            </a:p>
          </p:txBody>
        </p:sp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92B66A3B-F0D9-4148-8610-E41BD5739ADF}"/>
                </a:ext>
              </a:extLst>
            </p:cNvPr>
            <p:cNvCxnSpPr>
              <a:cxnSpLocks/>
            </p:cNvCxnSpPr>
            <p:nvPr/>
          </p:nvCxnSpPr>
          <p:spPr>
            <a:xfrm>
              <a:off x="1457298" y="4133484"/>
              <a:ext cx="2159198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>
              <a:extLst>
                <a:ext uri="{FF2B5EF4-FFF2-40B4-BE49-F238E27FC236}">
                  <a16:creationId xmlns:a16="http://schemas.microsoft.com/office/drawing/2014/main" id="{06B7FC31-A576-4267-A29F-80DD742B64D5}"/>
                </a:ext>
              </a:extLst>
            </p:cNvPr>
            <p:cNvCxnSpPr>
              <a:cxnSpLocks/>
            </p:cNvCxnSpPr>
            <p:nvPr/>
          </p:nvCxnSpPr>
          <p:spPr>
            <a:xfrm>
              <a:off x="1457297" y="5598783"/>
              <a:ext cx="757925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>
              <a:extLst>
                <a:ext uri="{FF2B5EF4-FFF2-40B4-BE49-F238E27FC236}">
                  <a16:creationId xmlns:a16="http://schemas.microsoft.com/office/drawing/2014/main" id="{E925BE08-5EDC-4848-9EFD-F2FE5A1B7727}"/>
                </a:ext>
              </a:extLst>
            </p:cNvPr>
            <p:cNvCxnSpPr>
              <a:cxnSpLocks/>
            </p:cNvCxnSpPr>
            <p:nvPr/>
          </p:nvCxnSpPr>
          <p:spPr>
            <a:xfrm>
              <a:off x="1478728" y="4119197"/>
              <a:ext cx="0" cy="1479587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9847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o 30"/>
          <p:cNvGrpSpPr/>
          <p:nvPr/>
        </p:nvGrpSpPr>
        <p:grpSpPr>
          <a:xfrm>
            <a:off x="4130796" y="393093"/>
            <a:ext cx="3621726" cy="1063346"/>
            <a:chOff x="7820286" y="994753"/>
            <a:chExt cx="4471162" cy="1063346"/>
          </a:xfrm>
        </p:grpSpPr>
        <p:sp>
          <p:nvSpPr>
            <p:cNvPr id="32" name="Rectángulo 31"/>
            <p:cNvSpPr/>
            <p:nvPr/>
          </p:nvSpPr>
          <p:spPr>
            <a:xfrm>
              <a:off x="7820286" y="994753"/>
              <a:ext cx="447116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7030A0"/>
                  </a:solidFill>
                </a:rPr>
                <a:t>31 de Diciembre de 2022</a:t>
              </a:r>
            </a:p>
          </p:txBody>
        </p:sp>
        <p:sp>
          <p:nvSpPr>
            <p:cNvPr id="33" name="Rectángulo 32"/>
            <p:cNvSpPr/>
            <p:nvPr/>
          </p:nvSpPr>
          <p:spPr>
            <a:xfrm>
              <a:off x="7833963" y="1411768"/>
              <a:ext cx="395180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b="1" dirty="0">
                  <a:solidFill>
                    <a:schemeClr val="bg1">
                      <a:lumMod val="50000"/>
                    </a:schemeClr>
                  </a:solidFill>
                </a:rPr>
                <a:t>Responsable de generar la información: </a:t>
              </a:r>
            </a:p>
            <a:p>
              <a:r>
                <a:rPr lang="es-MX" sz="1200" b="1" dirty="0">
                  <a:solidFill>
                    <a:srgbClr val="0070C0"/>
                  </a:solidFill>
                </a:rPr>
                <a:t>Lic. Blanca Irene Contreras Montoya</a:t>
              </a:r>
            </a:p>
            <a:p>
              <a:r>
                <a:rPr lang="es-MX" sz="1200" dirty="0">
                  <a:solidFill>
                    <a:schemeClr val="bg1">
                      <a:lumMod val="50000"/>
                    </a:schemeClr>
                  </a:solidFill>
                </a:rPr>
                <a:t>Titular de la Unidad Técnica de Fiscalización</a:t>
              </a:r>
            </a:p>
          </p:txBody>
        </p:sp>
      </p:grpSp>
      <p:sp>
        <p:nvSpPr>
          <p:cNvPr id="42" name="Rectángulo 41"/>
          <p:cNvSpPr/>
          <p:nvPr/>
        </p:nvSpPr>
        <p:spPr>
          <a:xfrm>
            <a:off x="210712" y="263333"/>
            <a:ext cx="3914539" cy="95410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1400" b="1" dirty="0">
                <a:solidFill>
                  <a:srgbClr val="8D5A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informes que presentan los partidos políticos, asociaciones, agrupaciones políticas y los ciudadanos registrados ante la autoridad electoral. </a:t>
            </a:r>
            <a:endParaRPr lang="es-MX" sz="1600" b="1" dirty="0">
              <a:solidFill>
                <a:srgbClr val="8D5A9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94221" y="2149880"/>
            <a:ext cx="7495309" cy="4315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s-MX" sz="2000" dirty="0">
                <a:solidFill>
                  <a:schemeClr val="bg2">
                    <a:lumMod val="25000"/>
                  </a:schemeClr>
                </a:solidFill>
              </a:rPr>
              <a:t>Según lo establece el artículo 41, base V, apartado B, inciso a), numeral 6 de la Constitución Política de los Estados Unidos Mexicanos, es facultad del </a:t>
            </a:r>
            <a:r>
              <a:rPr lang="es-MX" altLang="es-MX" sz="2000" dirty="0">
                <a:solidFill>
                  <a:schemeClr val="bg2">
                    <a:lumMod val="25000"/>
                  </a:schemeClr>
                </a:solidFill>
              </a:rPr>
              <a:t>Consejo General del Instituto Nacional Electoral la fiscalización de las finanzas de los partidos políticos relativas a los procesos electorales federales y locales, así como de las campañas de los candidatos</a:t>
            </a:r>
            <a:r>
              <a:rPr lang="es-MX" sz="2000" dirty="0">
                <a:solidFill>
                  <a:schemeClr val="bg2">
                    <a:lumMod val="25000"/>
                  </a:schemeClr>
                </a:solidFill>
              </a:rPr>
              <a:t>. Por lo tanto, los informes sobre sus ingresos y egresos serán presentados ante la mencionada autoridad electoral. 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4578755" y="1728327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MX" sz="3200" dirty="0">
              <a:solidFill>
                <a:srgbClr val="7C3F99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0118BC0-78E8-415C-BB44-B82D37FF9148}"/>
              </a:ext>
            </a:extLst>
          </p:cNvPr>
          <p:cNvSpPr/>
          <p:nvPr/>
        </p:nvSpPr>
        <p:spPr>
          <a:xfrm>
            <a:off x="8977745" y="3768435"/>
            <a:ext cx="2582031" cy="2244437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Arial Rounded MT Bold" panose="020F0704030504030204" pitchFamily="34" charset="0"/>
              </a:rPr>
              <a:t>Artículo 31, fracción I.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65E257F-3EF5-44A8-922B-B8B402A314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290" y="543358"/>
            <a:ext cx="2362161" cy="813854"/>
          </a:xfrm>
          <a:prstGeom prst="rect">
            <a:avLst/>
          </a:prstGeom>
        </p:spPr>
      </p:pic>
      <p:sp>
        <p:nvSpPr>
          <p:cNvPr id="18" name="Rectángulo 17">
            <a:extLst>
              <a:ext uri="{FF2B5EF4-FFF2-40B4-BE49-F238E27FC236}">
                <a16:creationId xmlns:a16="http://schemas.microsoft.com/office/drawing/2014/main" id="{6C39151B-50A5-459C-ACCD-DA0DC83934E6}"/>
              </a:ext>
            </a:extLst>
          </p:cNvPr>
          <p:cNvSpPr/>
          <p:nvPr/>
        </p:nvSpPr>
        <p:spPr>
          <a:xfrm>
            <a:off x="1946103" y="1456439"/>
            <a:ext cx="3914539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2400" b="1" dirty="0">
                <a:solidFill>
                  <a:srgbClr val="8D5A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Partidos Políticos</a:t>
            </a:r>
            <a:endParaRPr lang="es-MX" sz="2800" b="1" dirty="0">
              <a:solidFill>
                <a:srgbClr val="8D5A9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512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o 30"/>
          <p:cNvGrpSpPr/>
          <p:nvPr/>
        </p:nvGrpSpPr>
        <p:grpSpPr>
          <a:xfrm>
            <a:off x="4130790" y="393093"/>
            <a:ext cx="3687992" cy="1029054"/>
            <a:chOff x="7820282" y="994753"/>
            <a:chExt cx="4552972" cy="1029054"/>
          </a:xfrm>
        </p:grpSpPr>
        <p:sp>
          <p:nvSpPr>
            <p:cNvPr id="32" name="Rectángulo 31"/>
            <p:cNvSpPr/>
            <p:nvPr/>
          </p:nvSpPr>
          <p:spPr>
            <a:xfrm>
              <a:off x="7820286" y="994753"/>
              <a:ext cx="455296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7030A0"/>
                  </a:solidFill>
                </a:rPr>
                <a:t>31 de Diciembre de 2022</a:t>
              </a:r>
            </a:p>
          </p:txBody>
        </p:sp>
        <p:sp>
          <p:nvSpPr>
            <p:cNvPr id="33" name="Rectángulo 32"/>
            <p:cNvSpPr/>
            <p:nvPr/>
          </p:nvSpPr>
          <p:spPr>
            <a:xfrm>
              <a:off x="7820282" y="1377476"/>
              <a:ext cx="395180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b="1" dirty="0">
                  <a:solidFill>
                    <a:schemeClr val="bg1">
                      <a:lumMod val="50000"/>
                    </a:schemeClr>
                  </a:solidFill>
                </a:rPr>
                <a:t>Responsable de generar la información: </a:t>
              </a:r>
            </a:p>
            <a:p>
              <a:r>
                <a:rPr lang="es-MX" sz="1200" b="1" dirty="0">
                  <a:solidFill>
                    <a:srgbClr val="0070C0"/>
                  </a:solidFill>
                </a:rPr>
                <a:t>Lic. Blanca Irene Contreras Montoya</a:t>
              </a:r>
            </a:p>
            <a:p>
              <a:r>
                <a:rPr lang="es-MX" sz="1200" dirty="0">
                  <a:solidFill>
                    <a:schemeClr val="bg1">
                      <a:lumMod val="50000"/>
                    </a:schemeClr>
                  </a:solidFill>
                </a:rPr>
                <a:t>Titular de la Unidad Técnica de Fiscalización</a:t>
              </a:r>
            </a:p>
          </p:txBody>
        </p:sp>
      </p:grpSp>
      <p:sp>
        <p:nvSpPr>
          <p:cNvPr id="42" name="Rectángulo 41"/>
          <p:cNvSpPr/>
          <p:nvPr/>
        </p:nvSpPr>
        <p:spPr>
          <a:xfrm>
            <a:off x="0" y="323277"/>
            <a:ext cx="3914539" cy="95410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1400" b="1" dirty="0">
                <a:solidFill>
                  <a:srgbClr val="8D5A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informes que presentan los partidos políticos, asociaciones, agrupaciones políticas y los ciudadanos registrados ante la autoridad electoral. </a:t>
            </a:r>
            <a:endParaRPr lang="es-MX" sz="1600" b="1" dirty="0">
              <a:solidFill>
                <a:srgbClr val="8D5A9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632224" y="2149880"/>
            <a:ext cx="6542299" cy="4315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s-MX" sz="2000" dirty="0">
                <a:solidFill>
                  <a:schemeClr val="bg2">
                    <a:lumMod val="25000"/>
                  </a:schemeClr>
                </a:solidFill>
              </a:rPr>
              <a:t>Se aprobaron por el Consejo General del Instituto Electoral de Coahuila, en Sesión celebrada el 30 de diciembre del 2021 los informes anuales sobre origen, monto, destino y aplicación de los recursos de las Asociaciones Políticas registradas ante esta autoridad electoral, mismos que pueden ser consultados en los siguientes enlaces de la página de internet </a:t>
            </a:r>
            <a:r>
              <a:rPr lang="es-MX" sz="2000" dirty="0">
                <a:solidFill>
                  <a:schemeClr val="bg2">
                    <a:lumMod val="25000"/>
                  </a:schemeClr>
                </a:solidFill>
                <a:hlinkClick r:id="rId3"/>
              </a:rPr>
              <a:t>www.iec.org.mx</a:t>
            </a:r>
            <a:endParaRPr lang="es-MX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4578755" y="1728327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MX" sz="3200" dirty="0">
              <a:solidFill>
                <a:srgbClr val="7C3F99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0118BC0-78E8-415C-BB44-B82D37FF9148}"/>
              </a:ext>
            </a:extLst>
          </p:cNvPr>
          <p:cNvSpPr/>
          <p:nvPr/>
        </p:nvSpPr>
        <p:spPr>
          <a:xfrm>
            <a:off x="8977745" y="3768435"/>
            <a:ext cx="2582031" cy="2244437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Arial Rounded MT Bold" panose="020F0704030504030204" pitchFamily="34" charset="0"/>
              </a:rPr>
              <a:t>Artículo 31, fracción I.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65E257F-3EF5-44A8-922B-B8B402A3148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290" y="543358"/>
            <a:ext cx="2362161" cy="813854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1AC5A54A-06A7-4153-AB0B-FDA0C401B508}"/>
              </a:ext>
            </a:extLst>
          </p:cNvPr>
          <p:cNvSpPr/>
          <p:nvPr/>
        </p:nvSpPr>
        <p:spPr>
          <a:xfrm>
            <a:off x="2173523" y="1659751"/>
            <a:ext cx="3914539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2400" b="1" dirty="0">
                <a:solidFill>
                  <a:srgbClr val="8D5A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Agrupaciones Políticas</a:t>
            </a:r>
            <a:endParaRPr lang="es-MX" sz="2800" b="1" dirty="0">
              <a:solidFill>
                <a:srgbClr val="8D5A9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708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o 30"/>
          <p:cNvGrpSpPr/>
          <p:nvPr/>
        </p:nvGrpSpPr>
        <p:grpSpPr>
          <a:xfrm>
            <a:off x="4130794" y="393093"/>
            <a:ext cx="4177106" cy="855827"/>
            <a:chOff x="7820286" y="994753"/>
            <a:chExt cx="5156801" cy="855827"/>
          </a:xfrm>
        </p:grpSpPr>
        <p:sp>
          <p:nvSpPr>
            <p:cNvPr id="32" name="Rectángulo 31"/>
            <p:cNvSpPr/>
            <p:nvPr/>
          </p:nvSpPr>
          <p:spPr>
            <a:xfrm>
              <a:off x="7820286" y="994753"/>
              <a:ext cx="515680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</a:t>
              </a:r>
              <a:r>
                <a:rPr lang="es-MX" sz="1200" b="1" dirty="0">
                  <a:solidFill>
                    <a:srgbClr val="7030A0"/>
                  </a:solidFill>
                </a:rPr>
                <a:t>31 de Diciembre de 2022</a:t>
              </a:r>
            </a:p>
          </p:txBody>
        </p:sp>
        <p:sp>
          <p:nvSpPr>
            <p:cNvPr id="33" name="Rectángulo 32"/>
            <p:cNvSpPr/>
            <p:nvPr/>
          </p:nvSpPr>
          <p:spPr>
            <a:xfrm>
              <a:off x="7833968" y="1204249"/>
              <a:ext cx="395180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b="1" dirty="0">
                  <a:solidFill>
                    <a:schemeClr val="bg1">
                      <a:lumMod val="50000"/>
                    </a:schemeClr>
                  </a:solidFill>
                </a:rPr>
                <a:t>Responsable de generar la información: </a:t>
              </a:r>
            </a:p>
            <a:p>
              <a:r>
                <a:rPr lang="es-MX" sz="1200" b="1" dirty="0">
                  <a:solidFill>
                    <a:srgbClr val="0070C0"/>
                  </a:solidFill>
                </a:rPr>
                <a:t>Lic. Blanca Irene Contreras Montoya</a:t>
              </a:r>
            </a:p>
            <a:p>
              <a:r>
                <a:rPr lang="es-MX" sz="1200" dirty="0">
                  <a:solidFill>
                    <a:schemeClr val="bg1">
                      <a:lumMod val="50000"/>
                    </a:schemeClr>
                  </a:solidFill>
                </a:rPr>
                <a:t>Titular de la Unidad Técnica de Fiscalización</a:t>
              </a:r>
            </a:p>
          </p:txBody>
        </p:sp>
      </p:grpSp>
      <p:sp>
        <p:nvSpPr>
          <p:cNvPr id="42" name="Rectángulo 41"/>
          <p:cNvSpPr/>
          <p:nvPr/>
        </p:nvSpPr>
        <p:spPr>
          <a:xfrm>
            <a:off x="0" y="323277"/>
            <a:ext cx="3914539" cy="95410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1400" b="1" dirty="0">
                <a:solidFill>
                  <a:srgbClr val="8D5A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Artículo 31, fracción I. Los informes que presentan los partidos políticos, asociaciones, agrupaciones políticas y los ciudadanos registrados ante la autoridad electoral. </a:t>
            </a:r>
            <a:endParaRPr lang="es-MX" sz="1600" b="1" dirty="0">
              <a:solidFill>
                <a:srgbClr val="8D5A9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4578755" y="1728327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MX" sz="3200" dirty="0">
              <a:solidFill>
                <a:srgbClr val="7C3F99"/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65E257F-3EF5-44A8-922B-B8B402A314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4214" y="403105"/>
            <a:ext cx="2900368" cy="999287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1AC5A54A-06A7-4153-AB0B-FDA0C401B508}"/>
              </a:ext>
            </a:extLst>
          </p:cNvPr>
          <p:cNvSpPr/>
          <p:nvPr/>
        </p:nvSpPr>
        <p:spPr>
          <a:xfrm>
            <a:off x="4426067" y="1559049"/>
            <a:ext cx="3914539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2400" b="1" dirty="0">
                <a:solidFill>
                  <a:srgbClr val="8D5A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Agrupaciones Políticas</a:t>
            </a:r>
            <a:endParaRPr lang="es-MX" sz="2800" b="1" dirty="0">
              <a:solidFill>
                <a:srgbClr val="8D5A9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2AAC5363-0BEE-455D-A9CF-8F75DBB853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797108"/>
              </p:ext>
            </p:extLst>
          </p:nvPr>
        </p:nvGraphicFramePr>
        <p:xfrm>
          <a:off x="778382" y="3161467"/>
          <a:ext cx="11018763" cy="3110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9593">
                  <a:extLst>
                    <a:ext uri="{9D8B030D-6E8A-4147-A177-3AD203B41FA5}">
                      <a16:colId xmlns:a16="http://schemas.microsoft.com/office/drawing/2014/main" val="342774001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345746488"/>
                    </a:ext>
                  </a:extLst>
                </a:gridCol>
                <a:gridCol w="7667170">
                  <a:extLst>
                    <a:ext uri="{9D8B030D-6E8A-4147-A177-3AD203B41FA5}">
                      <a16:colId xmlns:a16="http://schemas.microsoft.com/office/drawing/2014/main" val="3158088487"/>
                    </a:ext>
                  </a:extLst>
                </a:gridCol>
              </a:tblGrid>
              <a:tr h="759026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Movimiento Liberal de Coahuila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600" b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http://www.iec.org.mx/v1/archivos//acuerdos/2021/IEC.CG.152.2021.%20Acuerdo%20relativo%20al%20dictamen%20MLC.pdf</a:t>
                      </a:r>
                      <a:endParaRPr lang="es-MX" sz="16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197328"/>
                  </a:ext>
                </a:extLst>
              </a:tr>
              <a:tr h="523103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6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4156579"/>
                  </a:ext>
                </a:extLst>
              </a:tr>
              <a:tr h="1096371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Asociación Política “Organización Política Independiente”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http://www.iec.org.mx/v1/archivos//acuerdos/2021/IEC.CG.153.2021.%20Acuerdo%20relativo%20al%20dictamen%20OPI.pdf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512974"/>
                  </a:ext>
                </a:extLst>
              </a:tr>
              <a:tr h="590353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Asociación Política “Humanista”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http://www.iec.org.mx/v1/archivos//acuerdos/2021/IEC.CG.154.2021.%20Acuerdo%20relativo%20al%20dictamen%20Humanista.pdf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968527"/>
                  </a:ext>
                </a:extLst>
              </a:tr>
            </a:tbl>
          </a:graphicData>
        </a:graphic>
      </p:graphicFrame>
      <p:pic>
        <p:nvPicPr>
          <p:cNvPr id="15" name="Imagen 14" descr="logo opi">
            <a:extLst>
              <a:ext uri="{FF2B5EF4-FFF2-40B4-BE49-F238E27FC236}">
                <a16:creationId xmlns:a16="http://schemas.microsoft.com/office/drawing/2014/main" id="{835D852D-77DB-4C23-8D63-7737371B32D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494" y="4308925"/>
            <a:ext cx="811019" cy="699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n 15" descr="logotipo humanista">
            <a:extLst>
              <a:ext uri="{FF2B5EF4-FFF2-40B4-BE49-F238E27FC236}">
                <a16:creationId xmlns:a16="http://schemas.microsoft.com/office/drawing/2014/main" id="{74DBA747-E5C4-4D9D-86F5-14D84331D582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209" y="5437484"/>
            <a:ext cx="805614" cy="83127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2A535427-5629-46D4-92ED-9A4EB4450D63}"/>
              </a:ext>
            </a:extLst>
          </p:cNvPr>
          <p:cNvSpPr/>
          <p:nvPr/>
        </p:nvSpPr>
        <p:spPr>
          <a:xfrm>
            <a:off x="985564" y="3291188"/>
            <a:ext cx="8659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b="1" dirty="0">
                <a:latin typeface="Arial" panose="020B0604020202020204" pitchFamily="34" charset="0"/>
                <a:ea typeface="Calibri" panose="020F0502020204030204" pitchFamily="34" charset="0"/>
              </a:rPr>
              <a:t>MLC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039484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2026</TotalTime>
  <Words>458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Rounded MT Bold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IEC2019</cp:lastModifiedBy>
  <cp:revision>116</cp:revision>
  <cp:lastPrinted>2016-02-08T17:12:47Z</cp:lastPrinted>
  <dcterms:created xsi:type="dcterms:W3CDTF">2016-01-18T17:46:42Z</dcterms:created>
  <dcterms:modified xsi:type="dcterms:W3CDTF">2023-01-03T18:33:04Z</dcterms:modified>
</cp:coreProperties>
</file>