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0" r:id="rId19"/>
    <p:sldId id="281" r:id="rId20"/>
    <p:sldId id="282" r:id="rId21"/>
    <p:sldId id="283" r:id="rId22"/>
    <p:sldId id="256" r:id="rId23"/>
    <p:sldId id="284" r:id="rId24"/>
    <p:sldId id="285" r:id="rId25"/>
    <p:sldId id="286" r:id="rId26"/>
    <p:sldId id="287" r:id="rId27"/>
    <p:sldId id="288" r:id="rId28"/>
    <p:sldId id="289" r:id="rId29"/>
    <p:sldId id="290" r:id="rId30"/>
    <p:sldId id="291" r:id="rId31"/>
    <p:sldId id="292" r:id="rId32"/>
    <p:sldId id="293" r:id="rId33"/>
    <p:sldId id="294" r:id="rId34"/>
    <p:sldId id="295" r:id="rId35"/>
    <p:sldId id="296" r:id="rId36"/>
    <p:sldId id="297" r:id="rId37"/>
    <p:sldId id="299" r:id="rId38"/>
  </p:sldIdLst>
  <p:sldSz cx="12192000" cy="6858000"/>
  <p:notesSz cx="7053263" cy="93091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63A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21" autoAdjust="0"/>
    <p:restoredTop sz="94660"/>
  </p:normalViewPr>
  <p:slideViewPr>
    <p:cSldViewPr snapToGrid="0">
      <p:cViewPr varScale="1">
        <p:scale>
          <a:sx n="72" d="100"/>
          <a:sy n="72" d="100"/>
        </p:scale>
        <p:origin x="115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476562-935F-4EE2-BD98-1027C4956280}"/>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9E8F1906-15A1-4AA1-951F-D1CCD08B61F8}"/>
              </a:ext>
            </a:extLst>
          </p:cNvPr>
          <p:cNvSpPr>
            <a:spLocks noGrp="1"/>
          </p:cNvSpPr>
          <p:nvPr>
            <p:ph type="subTitle" idx="1"/>
          </p:nvPr>
        </p:nvSpPr>
        <p:spPr>
          <a:xfrm>
            <a:off x="1524000" y="3602038"/>
            <a:ext cx="9144000" cy="1655762"/>
          </a:xfrm>
        </p:spPr>
        <p:txBody>
          <a:bodyPr/>
          <a:lstStyle>
            <a:lvl1pPr marL="0" indent="0" algn="ctr">
              <a:buNone/>
              <a:defRPr sz="2400"/>
            </a:lvl1pPr>
            <a:lvl2pPr marL="457206" indent="0" algn="ctr">
              <a:buNone/>
              <a:defRPr sz="2000"/>
            </a:lvl2pPr>
            <a:lvl3pPr marL="914411" indent="0" algn="ctr">
              <a:buNone/>
              <a:defRPr sz="1801"/>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9BF50AA6-C99B-41B9-8197-1A798366E792}"/>
              </a:ext>
            </a:extLst>
          </p:cNvPr>
          <p:cNvSpPr>
            <a:spLocks noGrp="1"/>
          </p:cNvSpPr>
          <p:nvPr>
            <p:ph type="dt" sz="half" idx="10"/>
          </p:nvPr>
        </p:nvSpPr>
        <p:spPr/>
        <p:txBody>
          <a:bodyPr/>
          <a:lstStyle/>
          <a:p>
            <a:fld id="{8D39E312-5004-46CA-AC92-27AC69B09F07}" type="datetimeFigureOut">
              <a:rPr lang="es-MX" smtClean="0"/>
              <a:t>03/01/2023</a:t>
            </a:fld>
            <a:endParaRPr lang="es-MX"/>
          </a:p>
        </p:txBody>
      </p:sp>
      <p:sp>
        <p:nvSpPr>
          <p:cNvPr id="5" name="Marcador de pie de página 4">
            <a:extLst>
              <a:ext uri="{FF2B5EF4-FFF2-40B4-BE49-F238E27FC236}">
                <a16:creationId xmlns:a16="http://schemas.microsoft.com/office/drawing/2014/main" id="{7607830C-6766-487C-B2DB-DB4DE7A1FB20}"/>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DB4946AE-9A10-4A57-872B-75F1694B0A1E}"/>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2524915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61A949-51DB-458B-BE19-966183B227A9}"/>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00638D53-970E-46C3-9B67-F1E74E261149}"/>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A3302CE-EF66-4A00-A93B-2B2725155D59}"/>
              </a:ext>
            </a:extLst>
          </p:cNvPr>
          <p:cNvSpPr>
            <a:spLocks noGrp="1"/>
          </p:cNvSpPr>
          <p:nvPr>
            <p:ph type="dt" sz="half" idx="10"/>
          </p:nvPr>
        </p:nvSpPr>
        <p:spPr/>
        <p:txBody>
          <a:bodyPr/>
          <a:lstStyle/>
          <a:p>
            <a:fld id="{8D39E312-5004-46CA-AC92-27AC69B09F07}" type="datetimeFigureOut">
              <a:rPr lang="es-MX" smtClean="0"/>
              <a:t>03/01/2023</a:t>
            </a:fld>
            <a:endParaRPr lang="es-MX"/>
          </a:p>
        </p:txBody>
      </p:sp>
      <p:sp>
        <p:nvSpPr>
          <p:cNvPr id="5" name="Marcador de pie de página 4">
            <a:extLst>
              <a:ext uri="{FF2B5EF4-FFF2-40B4-BE49-F238E27FC236}">
                <a16:creationId xmlns:a16="http://schemas.microsoft.com/office/drawing/2014/main" id="{CC14C0D7-3FD0-445E-A922-C2AD77124E6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09B61CF-5481-47FB-A36F-F80F1B28CCCB}"/>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570615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7A6E589C-FB7C-47EA-88BC-62DC4719ABBD}"/>
              </a:ext>
            </a:extLst>
          </p:cNvPr>
          <p:cNvSpPr>
            <a:spLocks noGrp="1"/>
          </p:cNvSpPr>
          <p:nvPr>
            <p:ph type="title" orient="vert"/>
          </p:nvPr>
        </p:nvSpPr>
        <p:spPr>
          <a:xfrm>
            <a:off x="8724899"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E4D7DD29-0E2D-4190-B805-232A98885BFF}"/>
              </a:ext>
            </a:extLst>
          </p:cNvPr>
          <p:cNvSpPr>
            <a:spLocks noGrp="1"/>
          </p:cNvSpPr>
          <p:nvPr>
            <p:ph type="body" orient="vert" idx="1"/>
          </p:nvPr>
        </p:nvSpPr>
        <p:spPr>
          <a:xfrm>
            <a:off x="838199"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7374D11D-5B99-4B4B-B13C-4E7876C44689}"/>
              </a:ext>
            </a:extLst>
          </p:cNvPr>
          <p:cNvSpPr>
            <a:spLocks noGrp="1"/>
          </p:cNvSpPr>
          <p:nvPr>
            <p:ph type="dt" sz="half" idx="10"/>
          </p:nvPr>
        </p:nvSpPr>
        <p:spPr/>
        <p:txBody>
          <a:bodyPr/>
          <a:lstStyle/>
          <a:p>
            <a:fld id="{8D39E312-5004-46CA-AC92-27AC69B09F07}" type="datetimeFigureOut">
              <a:rPr lang="es-MX" smtClean="0"/>
              <a:t>03/01/2023</a:t>
            </a:fld>
            <a:endParaRPr lang="es-MX"/>
          </a:p>
        </p:txBody>
      </p:sp>
      <p:sp>
        <p:nvSpPr>
          <p:cNvPr id="5" name="Marcador de pie de página 4">
            <a:extLst>
              <a:ext uri="{FF2B5EF4-FFF2-40B4-BE49-F238E27FC236}">
                <a16:creationId xmlns:a16="http://schemas.microsoft.com/office/drawing/2014/main" id="{B42D2111-0DC4-4A7B-B00D-B7B4B046A60D}"/>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8C79D5A8-00FE-4C0F-BFC6-ECC6D22A9AB7}"/>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1214812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6DEF8F-DBBB-4FE7-B79F-945C50051C3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146D1265-0765-41E4-90EF-5912A6F8C6DB}"/>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C8110753-166A-44EF-BC13-89959ACBEA8A}"/>
              </a:ext>
            </a:extLst>
          </p:cNvPr>
          <p:cNvSpPr>
            <a:spLocks noGrp="1"/>
          </p:cNvSpPr>
          <p:nvPr>
            <p:ph type="dt" sz="half" idx="10"/>
          </p:nvPr>
        </p:nvSpPr>
        <p:spPr/>
        <p:txBody>
          <a:bodyPr/>
          <a:lstStyle/>
          <a:p>
            <a:fld id="{8D39E312-5004-46CA-AC92-27AC69B09F07}" type="datetimeFigureOut">
              <a:rPr lang="es-MX" smtClean="0"/>
              <a:t>03/01/2023</a:t>
            </a:fld>
            <a:endParaRPr lang="es-MX"/>
          </a:p>
        </p:txBody>
      </p:sp>
      <p:sp>
        <p:nvSpPr>
          <p:cNvPr id="5" name="Marcador de pie de página 4">
            <a:extLst>
              <a:ext uri="{FF2B5EF4-FFF2-40B4-BE49-F238E27FC236}">
                <a16:creationId xmlns:a16="http://schemas.microsoft.com/office/drawing/2014/main" id="{3A124FF2-7D83-4409-8D16-23C32CC0647A}"/>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7535AEE6-6956-4DFB-8EDA-37E3A1C72825}"/>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827994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3881B9-4F38-4940-AD8E-2140CD7756DB}"/>
              </a:ext>
            </a:extLst>
          </p:cNvPr>
          <p:cNvSpPr>
            <a:spLocks noGrp="1"/>
          </p:cNvSpPr>
          <p:nvPr>
            <p:ph type="title"/>
          </p:nvPr>
        </p:nvSpPr>
        <p:spPr>
          <a:xfrm>
            <a:off x="831852"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BBFA4A15-8F60-4B51-9E27-5873F1305F4E}"/>
              </a:ext>
            </a:extLst>
          </p:cNvPr>
          <p:cNvSpPr>
            <a:spLocks noGrp="1"/>
          </p:cNvSpPr>
          <p:nvPr>
            <p:ph type="body" idx="1"/>
          </p:nvPr>
        </p:nvSpPr>
        <p:spPr>
          <a:xfrm>
            <a:off x="831852" y="4589464"/>
            <a:ext cx="10515600" cy="1500187"/>
          </a:xfrm>
        </p:spPr>
        <p:txBody>
          <a:bodyPr/>
          <a:lstStyle>
            <a:lvl1pPr marL="0" indent="0">
              <a:buNone/>
              <a:defRPr sz="2400">
                <a:solidFill>
                  <a:schemeClr val="tx1">
                    <a:tint val="75000"/>
                  </a:schemeClr>
                </a:solidFill>
              </a:defRPr>
            </a:lvl1pPr>
            <a:lvl2pPr marL="457206" indent="0">
              <a:buNone/>
              <a:defRPr sz="2000">
                <a:solidFill>
                  <a:schemeClr val="tx1">
                    <a:tint val="75000"/>
                  </a:schemeClr>
                </a:solidFill>
              </a:defRPr>
            </a:lvl2pPr>
            <a:lvl3pPr marL="914411" indent="0">
              <a:buNone/>
              <a:defRPr sz="1801">
                <a:solidFill>
                  <a:schemeClr val="tx1">
                    <a:tint val="75000"/>
                  </a:schemeClr>
                </a:solidFill>
              </a:defRPr>
            </a:lvl3pPr>
            <a:lvl4pPr marL="1371617" indent="0">
              <a:buNone/>
              <a:defRPr sz="1600">
                <a:solidFill>
                  <a:schemeClr val="tx1">
                    <a:tint val="75000"/>
                  </a:schemeClr>
                </a:solidFill>
              </a:defRPr>
            </a:lvl4pPr>
            <a:lvl5pPr marL="1828823" indent="0">
              <a:buNone/>
              <a:defRPr sz="1600">
                <a:solidFill>
                  <a:schemeClr val="tx1">
                    <a:tint val="75000"/>
                  </a:schemeClr>
                </a:solidFill>
              </a:defRPr>
            </a:lvl5pPr>
            <a:lvl6pPr marL="2286029" indent="0">
              <a:buNone/>
              <a:defRPr sz="1600">
                <a:solidFill>
                  <a:schemeClr val="tx1">
                    <a:tint val="75000"/>
                  </a:schemeClr>
                </a:solidFill>
              </a:defRPr>
            </a:lvl6pPr>
            <a:lvl7pPr marL="2743234" indent="0">
              <a:buNone/>
              <a:defRPr sz="1600">
                <a:solidFill>
                  <a:schemeClr val="tx1">
                    <a:tint val="75000"/>
                  </a:schemeClr>
                </a:solidFill>
              </a:defRPr>
            </a:lvl7pPr>
            <a:lvl8pPr marL="3200440" indent="0">
              <a:buNone/>
              <a:defRPr sz="1600">
                <a:solidFill>
                  <a:schemeClr val="tx1">
                    <a:tint val="75000"/>
                  </a:schemeClr>
                </a:solidFill>
              </a:defRPr>
            </a:lvl8pPr>
            <a:lvl9pPr marL="3657646"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CE303EDE-0137-4B42-9934-0D240BAB0C8B}"/>
              </a:ext>
            </a:extLst>
          </p:cNvPr>
          <p:cNvSpPr>
            <a:spLocks noGrp="1"/>
          </p:cNvSpPr>
          <p:nvPr>
            <p:ph type="dt" sz="half" idx="10"/>
          </p:nvPr>
        </p:nvSpPr>
        <p:spPr/>
        <p:txBody>
          <a:bodyPr/>
          <a:lstStyle/>
          <a:p>
            <a:fld id="{8D39E312-5004-46CA-AC92-27AC69B09F07}" type="datetimeFigureOut">
              <a:rPr lang="es-MX" smtClean="0"/>
              <a:t>03/01/2023</a:t>
            </a:fld>
            <a:endParaRPr lang="es-MX"/>
          </a:p>
        </p:txBody>
      </p:sp>
      <p:sp>
        <p:nvSpPr>
          <p:cNvPr id="5" name="Marcador de pie de página 4">
            <a:extLst>
              <a:ext uri="{FF2B5EF4-FFF2-40B4-BE49-F238E27FC236}">
                <a16:creationId xmlns:a16="http://schemas.microsoft.com/office/drawing/2014/main" id="{5C1B3F56-42FC-47C6-9EF7-87B614599A3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8BA5923-D68D-45A2-B76A-6A26A105E8CF}"/>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4267760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16276D-67C0-407B-9BDB-B9A81DF8AAC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53B695A0-511E-4ED4-9067-4244E688D429}"/>
              </a:ext>
            </a:extLst>
          </p:cNvPr>
          <p:cNvSpPr>
            <a:spLocks noGrp="1"/>
          </p:cNvSpPr>
          <p:nvPr>
            <p:ph sz="half" idx="1"/>
          </p:nvPr>
        </p:nvSpPr>
        <p:spPr>
          <a:xfrm>
            <a:off x="838201"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FC837622-21D6-4C93-828E-A45F88E0E8E7}"/>
              </a:ext>
            </a:extLst>
          </p:cNvPr>
          <p:cNvSpPr>
            <a:spLocks noGrp="1"/>
          </p:cNvSpPr>
          <p:nvPr>
            <p:ph sz="half" idx="2"/>
          </p:nvPr>
        </p:nvSpPr>
        <p:spPr>
          <a:xfrm>
            <a:off x="6172201"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37716768-95DF-49EF-BBF5-931EC3F6918F}"/>
              </a:ext>
            </a:extLst>
          </p:cNvPr>
          <p:cNvSpPr>
            <a:spLocks noGrp="1"/>
          </p:cNvSpPr>
          <p:nvPr>
            <p:ph type="dt" sz="half" idx="10"/>
          </p:nvPr>
        </p:nvSpPr>
        <p:spPr/>
        <p:txBody>
          <a:bodyPr/>
          <a:lstStyle/>
          <a:p>
            <a:fld id="{8D39E312-5004-46CA-AC92-27AC69B09F07}" type="datetimeFigureOut">
              <a:rPr lang="es-MX" smtClean="0"/>
              <a:t>03/01/2023</a:t>
            </a:fld>
            <a:endParaRPr lang="es-MX"/>
          </a:p>
        </p:txBody>
      </p:sp>
      <p:sp>
        <p:nvSpPr>
          <p:cNvPr id="6" name="Marcador de pie de página 5">
            <a:extLst>
              <a:ext uri="{FF2B5EF4-FFF2-40B4-BE49-F238E27FC236}">
                <a16:creationId xmlns:a16="http://schemas.microsoft.com/office/drawing/2014/main" id="{8AD4F277-8116-407B-98A7-FC2EE45CC137}"/>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4E852A0B-D5BB-4F81-8C49-C1B088FFA594}"/>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1772868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706FF0-3A31-44E2-953B-0BA7A5F9B17E}"/>
              </a:ext>
            </a:extLst>
          </p:cNvPr>
          <p:cNvSpPr>
            <a:spLocks noGrp="1"/>
          </p:cNvSpPr>
          <p:nvPr>
            <p:ph type="title"/>
          </p:nvPr>
        </p:nvSpPr>
        <p:spPr>
          <a:xfrm>
            <a:off x="839789"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9F69334E-D6FE-463E-B968-0A319E2E0FD7}"/>
              </a:ext>
            </a:extLst>
          </p:cNvPr>
          <p:cNvSpPr>
            <a:spLocks noGrp="1"/>
          </p:cNvSpPr>
          <p:nvPr>
            <p:ph type="body" idx="1"/>
          </p:nvPr>
        </p:nvSpPr>
        <p:spPr>
          <a:xfrm>
            <a:off x="839789" y="1681163"/>
            <a:ext cx="5157787" cy="823912"/>
          </a:xfrm>
        </p:spPr>
        <p:txBody>
          <a:bodyPr anchor="b"/>
          <a:lstStyle>
            <a:lvl1pPr marL="0" indent="0">
              <a:buNone/>
              <a:defRPr sz="2400" b="1"/>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6923F67D-454D-4ED4-B945-11126A6334D6}"/>
              </a:ext>
            </a:extLst>
          </p:cNvPr>
          <p:cNvSpPr>
            <a:spLocks noGrp="1"/>
          </p:cNvSpPr>
          <p:nvPr>
            <p:ph sz="half" idx="2"/>
          </p:nvPr>
        </p:nvSpPr>
        <p:spPr>
          <a:xfrm>
            <a:off x="839789" y="2505076"/>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616655F8-6B87-4E3F-945C-1D53D8F069E9}"/>
              </a:ext>
            </a:extLst>
          </p:cNvPr>
          <p:cNvSpPr>
            <a:spLocks noGrp="1"/>
          </p:cNvSpPr>
          <p:nvPr>
            <p:ph type="body" sz="quarter" idx="3"/>
          </p:nvPr>
        </p:nvSpPr>
        <p:spPr>
          <a:xfrm>
            <a:off x="6172202" y="1681163"/>
            <a:ext cx="5183188" cy="823912"/>
          </a:xfrm>
        </p:spPr>
        <p:txBody>
          <a:bodyPr anchor="b"/>
          <a:lstStyle>
            <a:lvl1pPr marL="0" indent="0">
              <a:buNone/>
              <a:defRPr sz="2400" b="1"/>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55D39EA1-86D9-4D99-9C00-921A3084200C}"/>
              </a:ext>
            </a:extLst>
          </p:cNvPr>
          <p:cNvSpPr>
            <a:spLocks noGrp="1"/>
          </p:cNvSpPr>
          <p:nvPr>
            <p:ph sz="quarter" idx="4"/>
          </p:nvPr>
        </p:nvSpPr>
        <p:spPr>
          <a:xfrm>
            <a:off x="6172202" y="2505076"/>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2C43895A-CDE1-42FC-BA54-5DB6D66907A4}"/>
              </a:ext>
            </a:extLst>
          </p:cNvPr>
          <p:cNvSpPr>
            <a:spLocks noGrp="1"/>
          </p:cNvSpPr>
          <p:nvPr>
            <p:ph type="dt" sz="half" idx="10"/>
          </p:nvPr>
        </p:nvSpPr>
        <p:spPr/>
        <p:txBody>
          <a:bodyPr/>
          <a:lstStyle/>
          <a:p>
            <a:fld id="{8D39E312-5004-46CA-AC92-27AC69B09F07}" type="datetimeFigureOut">
              <a:rPr lang="es-MX" smtClean="0"/>
              <a:t>03/01/2023</a:t>
            </a:fld>
            <a:endParaRPr lang="es-MX"/>
          </a:p>
        </p:txBody>
      </p:sp>
      <p:sp>
        <p:nvSpPr>
          <p:cNvPr id="8" name="Marcador de pie de página 7">
            <a:extLst>
              <a:ext uri="{FF2B5EF4-FFF2-40B4-BE49-F238E27FC236}">
                <a16:creationId xmlns:a16="http://schemas.microsoft.com/office/drawing/2014/main" id="{A69D43CD-6200-43BD-85BC-0208F09AAEB8}"/>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BE8F0DBF-C22A-4E31-9D88-9766559D685B}"/>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213043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B4CAD1-B4EF-48D2-B673-90252C0E8E56}"/>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AD9A5B10-FD87-4919-B542-0BBFBEBD07C2}"/>
              </a:ext>
            </a:extLst>
          </p:cNvPr>
          <p:cNvSpPr>
            <a:spLocks noGrp="1"/>
          </p:cNvSpPr>
          <p:nvPr>
            <p:ph type="dt" sz="half" idx="10"/>
          </p:nvPr>
        </p:nvSpPr>
        <p:spPr/>
        <p:txBody>
          <a:bodyPr/>
          <a:lstStyle/>
          <a:p>
            <a:fld id="{8D39E312-5004-46CA-AC92-27AC69B09F07}" type="datetimeFigureOut">
              <a:rPr lang="es-MX" smtClean="0"/>
              <a:t>03/01/2023</a:t>
            </a:fld>
            <a:endParaRPr lang="es-MX"/>
          </a:p>
        </p:txBody>
      </p:sp>
      <p:sp>
        <p:nvSpPr>
          <p:cNvPr id="4" name="Marcador de pie de página 3">
            <a:extLst>
              <a:ext uri="{FF2B5EF4-FFF2-40B4-BE49-F238E27FC236}">
                <a16:creationId xmlns:a16="http://schemas.microsoft.com/office/drawing/2014/main" id="{B963A07E-4265-4F16-86DD-1B6A4BD57867}"/>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CCDEFE82-EA9C-4E94-A092-902E012F6CDB}"/>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22526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63348599-06DF-4936-8574-0BD075A8470B}"/>
              </a:ext>
            </a:extLst>
          </p:cNvPr>
          <p:cNvSpPr>
            <a:spLocks noGrp="1"/>
          </p:cNvSpPr>
          <p:nvPr>
            <p:ph type="dt" sz="half" idx="10"/>
          </p:nvPr>
        </p:nvSpPr>
        <p:spPr/>
        <p:txBody>
          <a:bodyPr/>
          <a:lstStyle/>
          <a:p>
            <a:fld id="{8D39E312-5004-46CA-AC92-27AC69B09F07}" type="datetimeFigureOut">
              <a:rPr lang="es-MX" smtClean="0"/>
              <a:t>03/01/2023</a:t>
            </a:fld>
            <a:endParaRPr lang="es-MX"/>
          </a:p>
        </p:txBody>
      </p:sp>
      <p:sp>
        <p:nvSpPr>
          <p:cNvPr id="3" name="Marcador de pie de página 2">
            <a:extLst>
              <a:ext uri="{FF2B5EF4-FFF2-40B4-BE49-F238E27FC236}">
                <a16:creationId xmlns:a16="http://schemas.microsoft.com/office/drawing/2014/main" id="{D1208268-3A07-4DA2-AE27-6F96E01BE90B}"/>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8827FD81-A5C0-4F23-986C-1BCF90BB4282}"/>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4156526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0AC5BE-06A0-441D-9F94-8876B6B76F93}"/>
              </a:ext>
            </a:extLst>
          </p:cNvPr>
          <p:cNvSpPr>
            <a:spLocks noGrp="1"/>
          </p:cNvSpPr>
          <p:nvPr>
            <p:ph type="title"/>
          </p:nvPr>
        </p:nvSpPr>
        <p:spPr>
          <a:xfrm>
            <a:off x="839790" y="457200"/>
            <a:ext cx="3932236"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4F87F4D7-D2D3-46B2-98E4-47902AC5C6D1}"/>
              </a:ext>
            </a:extLst>
          </p:cNvPr>
          <p:cNvSpPr>
            <a:spLocks noGrp="1"/>
          </p:cNvSpPr>
          <p:nvPr>
            <p:ph idx="1"/>
          </p:nvPr>
        </p:nvSpPr>
        <p:spPr>
          <a:xfrm>
            <a:off x="5183188"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F81293F4-E986-445E-BE9D-FD290257CD0B}"/>
              </a:ext>
            </a:extLst>
          </p:cNvPr>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es-ES"/>
              <a:t>Editar los estilos de texto del patrón</a:t>
            </a:r>
          </a:p>
        </p:txBody>
      </p:sp>
      <p:sp>
        <p:nvSpPr>
          <p:cNvPr id="5" name="Marcador de fecha 4">
            <a:extLst>
              <a:ext uri="{FF2B5EF4-FFF2-40B4-BE49-F238E27FC236}">
                <a16:creationId xmlns:a16="http://schemas.microsoft.com/office/drawing/2014/main" id="{E3BF7854-4E05-4F13-8DFB-1C7CD0541BCF}"/>
              </a:ext>
            </a:extLst>
          </p:cNvPr>
          <p:cNvSpPr>
            <a:spLocks noGrp="1"/>
          </p:cNvSpPr>
          <p:nvPr>
            <p:ph type="dt" sz="half" idx="10"/>
          </p:nvPr>
        </p:nvSpPr>
        <p:spPr/>
        <p:txBody>
          <a:bodyPr/>
          <a:lstStyle/>
          <a:p>
            <a:fld id="{8D39E312-5004-46CA-AC92-27AC69B09F07}" type="datetimeFigureOut">
              <a:rPr lang="es-MX" smtClean="0"/>
              <a:t>03/01/2023</a:t>
            </a:fld>
            <a:endParaRPr lang="es-MX"/>
          </a:p>
        </p:txBody>
      </p:sp>
      <p:sp>
        <p:nvSpPr>
          <p:cNvPr id="6" name="Marcador de pie de página 5">
            <a:extLst>
              <a:ext uri="{FF2B5EF4-FFF2-40B4-BE49-F238E27FC236}">
                <a16:creationId xmlns:a16="http://schemas.microsoft.com/office/drawing/2014/main" id="{DBAF9208-2BC0-4A49-AD60-B718C79F95FB}"/>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FD686FAC-944F-4C4F-9F3D-FD982BCE6389}"/>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4060494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7AD400-B67D-4F43-8571-0D1D6E54F012}"/>
              </a:ext>
            </a:extLst>
          </p:cNvPr>
          <p:cNvSpPr>
            <a:spLocks noGrp="1"/>
          </p:cNvSpPr>
          <p:nvPr>
            <p:ph type="title"/>
          </p:nvPr>
        </p:nvSpPr>
        <p:spPr>
          <a:xfrm>
            <a:off x="839790" y="457200"/>
            <a:ext cx="3932236"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79B024E5-80CB-4DD4-BCD6-C7174B2740F7}"/>
              </a:ext>
            </a:extLst>
          </p:cNvPr>
          <p:cNvSpPr>
            <a:spLocks noGrp="1"/>
          </p:cNvSpPr>
          <p:nvPr>
            <p:ph type="pic" idx="1"/>
          </p:nvPr>
        </p:nvSpPr>
        <p:spPr>
          <a:xfrm>
            <a:off x="5183188" y="987425"/>
            <a:ext cx="6172201" cy="4873625"/>
          </a:xfrm>
        </p:spPr>
        <p:txBody>
          <a:bodyPr/>
          <a:lstStyle>
            <a:lvl1pPr marL="0" indent="0">
              <a:buNone/>
              <a:defRPr sz="3200"/>
            </a:lvl1pPr>
            <a:lvl2pPr marL="457206" indent="0">
              <a:buNone/>
              <a:defRPr sz="2800"/>
            </a:lvl2pPr>
            <a:lvl3pPr marL="914411" indent="0">
              <a:buNone/>
              <a:defRPr sz="2400"/>
            </a:lvl3pPr>
            <a:lvl4pPr marL="1371617" indent="0">
              <a:buNone/>
              <a:defRPr sz="2000"/>
            </a:lvl4pPr>
            <a:lvl5pPr marL="1828823" indent="0">
              <a:buNone/>
              <a:defRPr sz="2000"/>
            </a:lvl5pPr>
            <a:lvl6pPr marL="2286029" indent="0">
              <a:buNone/>
              <a:defRPr sz="2000"/>
            </a:lvl6pPr>
            <a:lvl7pPr marL="2743234" indent="0">
              <a:buNone/>
              <a:defRPr sz="2000"/>
            </a:lvl7pPr>
            <a:lvl8pPr marL="3200440" indent="0">
              <a:buNone/>
              <a:defRPr sz="2000"/>
            </a:lvl8pPr>
            <a:lvl9pPr marL="3657646" indent="0">
              <a:buNone/>
              <a:defRPr sz="2000"/>
            </a:lvl9pPr>
          </a:lstStyle>
          <a:p>
            <a:endParaRPr lang="es-MX"/>
          </a:p>
        </p:txBody>
      </p:sp>
      <p:sp>
        <p:nvSpPr>
          <p:cNvPr id="4" name="Marcador de texto 3">
            <a:extLst>
              <a:ext uri="{FF2B5EF4-FFF2-40B4-BE49-F238E27FC236}">
                <a16:creationId xmlns:a16="http://schemas.microsoft.com/office/drawing/2014/main" id="{7580D4E7-A872-48F8-917A-DA0BFFE7F7F1}"/>
              </a:ext>
            </a:extLst>
          </p:cNvPr>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es-ES"/>
              <a:t>Editar los estilos de texto del patrón</a:t>
            </a:r>
          </a:p>
        </p:txBody>
      </p:sp>
      <p:sp>
        <p:nvSpPr>
          <p:cNvPr id="5" name="Marcador de fecha 4">
            <a:extLst>
              <a:ext uri="{FF2B5EF4-FFF2-40B4-BE49-F238E27FC236}">
                <a16:creationId xmlns:a16="http://schemas.microsoft.com/office/drawing/2014/main" id="{732FE5CD-DC1C-429D-A70F-FE3C440F37B2}"/>
              </a:ext>
            </a:extLst>
          </p:cNvPr>
          <p:cNvSpPr>
            <a:spLocks noGrp="1"/>
          </p:cNvSpPr>
          <p:nvPr>
            <p:ph type="dt" sz="half" idx="10"/>
          </p:nvPr>
        </p:nvSpPr>
        <p:spPr/>
        <p:txBody>
          <a:bodyPr/>
          <a:lstStyle/>
          <a:p>
            <a:fld id="{8D39E312-5004-46CA-AC92-27AC69B09F07}" type="datetimeFigureOut">
              <a:rPr lang="es-MX" smtClean="0"/>
              <a:t>03/01/2023</a:t>
            </a:fld>
            <a:endParaRPr lang="es-MX"/>
          </a:p>
        </p:txBody>
      </p:sp>
      <p:sp>
        <p:nvSpPr>
          <p:cNvPr id="6" name="Marcador de pie de página 5">
            <a:extLst>
              <a:ext uri="{FF2B5EF4-FFF2-40B4-BE49-F238E27FC236}">
                <a16:creationId xmlns:a16="http://schemas.microsoft.com/office/drawing/2014/main" id="{A28AC598-3DA1-47E7-92D9-171F68BF8941}"/>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7614114E-FE24-4508-BC1D-C94064FE52B1}"/>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3764621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1B41B33-72DE-4308-B997-BD7673879343}"/>
              </a:ext>
            </a:extLst>
          </p:cNvPr>
          <p:cNvSpPr>
            <a:spLocks noGrp="1"/>
          </p:cNvSpPr>
          <p:nvPr>
            <p:ph type="title"/>
          </p:nvPr>
        </p:nvSpPr>
        <p:spPr>
          <a:xfrm>
            <a:off x="838202"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3FA6C6B7-4171-43CC-AB73-D955BC583AD9}"/>
              </a:ext>
            </a:extLst>
          </p:cNvPr>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18C08890-C193-46A4-AAD1-5BCF29057968}"/>
              </a:ext>
            </a:extLst>
          </p:cNvPr>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39E312-5004-46CA-AC92-27AC69B09F07}" type="datetimeFigureOut">
              <a:rPr lang="es-MX" smtClean="0"/>
              <a:t>03/01/2023</a:t>
            </a:fld>
            <a:endParaRPr lang="es-MX"/>
          </a:p>
        </p:txBody>
      </p:sp>
      <p:sp>
        <p:nvSpPr>
          <p:cNvPr id="5" name="Marcador de pie de página 4">
            <a:extLst>
              <a:ext uri="{FF2B5EF4-FFF2-40B4-BE49-F238E27FC236}">
                <a16:creationId xmlns:a16="http://schemas.microsoft.com/office/drawing/2014/main" id="{508D982D-D3CB-473A-8268-83199769F77D}"/>
              </a:ext>
            </a:extLst>
          </p:cNvPr>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2590B154-F755-4D0E-AF2B-115D617DFABD}"/>
              </a:ext>
            </a:extLst>
          </p:cNvPr>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EAAF33-739D-49FC-9E0F-7C803E03C013}" type="slidenum">
              <a:rPr lang="es-MX" smtClean="0"/>
              <a:t>‹Nº›</a:t>
            </a:fld>
            <a:endParaRPr lang="es-MX"/>
          </a:p>
        </p:txBody>
      </p:sp>
    </p:spTree>
    <p:extLst>
      <p:ext uri="{BB962C8B-B14F-4D97-AF65-F5344CB8AC3E}">
        <p14:creationId xmlns:p14="http://schemas.microsoft.com/office/powerpoint/2010/main" val="34135462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1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4" indent="-228604" algn="l" defTabSz="914411" rtl="0" eaLnBrk="1" latinLnBrk="0" hangingPunct="1">
        <a:lnSpc>
          <a:spcPct val="90000"/>
        </a:lnSpc>
        <a:spcBef>
          <a:spcPts val="1001"/>
        </a:spcBef>
        <a:buFont typeface="Arial" panose="020B0604020202020204" pitchFamily="34" charset="0"/>
        <a:buChar char="•"/>
        <a:defRPr sz="2800" kern="1200">
          <a:solidFill>
            <a:schemeClr val="tx1"/>
          </a:solidFill>
          <a:latin typeface="+mn-lt"/>
          <a:ea typeface="+mn-ea"/>
          <a:cs typeface="+mn-cs"/>
        </a:defRPr>
      </a:lvl1pPr>
      <a:lvl2pPr marL="685809" indent="-228604" algn="l" defTabSz="91441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15" indent="-228604" algn="l" defTabSz="91441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21"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4pPr>
      <a:lvl5pPr marL="2057427"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5pPr>
      <a:lvl6pPr marL="2514632"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38"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44"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49"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es-MX"/>
      </a:defPPr>
      <a:lvl1pPr marL="0" algn="l" defTabSz="914411" rtl="0" eaLnBrk="1" latinLnBrk="0" hangingPunct="1">
        <a:defRPr sz="1801" kern="1200">
          <a:solidFill>
            <a:schemeClr val="tx1"/>
          </a:solidFill>
          <a:latin typeface="+mn-lt"/>
          <a:ea typeface="+mn-ea"/>
          <a:cs typeface="+mn-cs"/>
        </a:defRPr>
      </a:lvl1pPr>
      <a:lvl2pPr marL="457206" algn="l" defTabSz="914411" rtl="0" eaLnBrk="1" latinLnBrk="0" hangingPunct="1">
        <a:defRPr sz="1801" kern="1200">
          <a:solidFill>
            <a:schemeClr val="tx1"/>
          </a:solidFill>
          <a:latin typeface="+mn-lt"/>
          <a:ea typeface="+mn-ea"/>
          <a:cs typeface="+mn-cs"/>
        </a:defRPr>
      </a:lvl2pPr>
      <a:lvl3pPr marL="914411" algn="l" defTabSz="914411" rtl="0" eaLnBrk="1" latinLnBrk="0" hangingPunct="1">
        <a:defRPr sz="1801" kern="1200">
          <a:solidFill>
            <a:schemeClr val="tx1"/>
          </a:solidFill>
          <a:latin typeface="+mn-lt"/>
          <a:ea typeface="+mn-ea"/>
          <a:cs typeface="+mn-cs"/>
        </a:defRPr>
      </a:lvl3pPr>
      <a:lvl4pPr marL="1371617" algn="l" defTabSz="914411" rtl="0" eaLnBrk="1" latinLnBrk="0" hangingPunct="1">
        <a:defRPr sz="1801" kern="1200">
          <a:solidFill>
            <a:schemeClr val="tx1"/>
          </a:solidFill>
          <a:latin typeface="+mn-lt"/>
          <a:ea typeface="+mn-ea"/>
          <a:cs typeface="+mn-cs"/>
        </a:defRPr>
      </a:lvl4pPr>
      <a:lvl5pPr marL="1828823" algn="l" defTabSz="914411" rtl="0" eaLnBrk="1" latinLnBrk="0" hangingPunct="1">
        <a:defRPr sz="1801" kern="1200">
          <a:solidFill>
            <a:schemeClr val="tx1"/>
          </a:solidFill>
          <a:latin typeface="+mn-lt"/>
          <a:ea typeface="+mn-ea"/>
          <a:cs typeface="+mn-cs"/>
        </a:defRPr>
      </a:lvl5pPr>
      <a:lvl6pPr marL="2286029" algn="l" defTabSz="914411" rtl="0" eaLnBrk="1" latinLnBrk="0" hangingPunct="1">
        <a:defRPr sz="1801" kern="1200">
          <a:solidFill>
            <a:schemeClr val="tx1"/>
          </a:solidFill>
          <a:latin typeface="+mn-lt"/>
          <a:ea typeface="+mn-ea"/>
          <a:cs typeface="+mn-cs"/>
        </a:defRPr>
      </a:lvl6pPr>
      <a:lvl7pPr marL="2743234" algn="l" defTabSz="914411" rtl="0" eaLnBrk="1" latinLnBrk="0" hangingPunct="1">
        <a:defRPr sz="1801" kern="1200">
          <a:solidFill>
            <a:schemeClr val="tx1"/>
          </a:solidFill>
          <a:latin typeface="+mn-lt"/>
          <a:ea typeface="+mn-ea"/>
          <a:cs typeface="+mn-cs"/>
        </a:defRPr>
      </a:lvl7pPr>
      <a:lvl8pPr marL="3200440" algn="l" defTabSz="914411" rtl="0" eaLnBrk="1" latinLnBrk="0" hangingPunct="1">
        <a:defRPr sz="1801" kern="1200">
          <a:solidFill>
            <a:schemeClr val="tx1"/>
          </a:solidFill>
          <a:latin typeface="+mn-lt"/>
          <a:ea typeface="+mn-ea"/>
          <a:cs typeface="+mn-cs"/>
        </a:defRPr>
      </a:lvl8pPr>
      <a:lvl9pPr marL="3657646" algn="l" defTabSz="914411"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0.png"/><Relationship Id="rId5" Type="http://schemas.openxmlformats.org/officeDocument/2006/relationships/slide" Target="slide5.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2333BC5C-69BA-4578-B0B7-D0C6461FF654}"/>
              </a:ext>
            </a:extLst>
          </p:cNvPr>
          <p:cNvGrpSpPr/>
          <p:nvPr/>
        </p:nvGrpSpPr>
        <p:grpSpPr>
          <a:xfrm>
            <a:off x="607220" y="4114799"/>
            <a:ext cx="6321425" cy="2342116"/>
            <a:chOff x="607220" y="4114799"/>
            <a:chExt cx="6321425" cy="2342116"/>
          </a:xfrm>
        </p:grpSpPr>
        <p:sp>
          <p:nvSpPr>
            <p:cNvPr id="4" name="CuadroTexto 3">
              <a:extLst>
                <a:ext uri="{FF2B5EF4-FFF2-40B4-BE49-F238E27FC236}">
                  <a16:creationId xmlns:a16="http://schemas.microsoft.com/office/drawing/2014/main" id="{553B572A-F001-4F7A-B936-8568C88DE4A6}"/>
                </a:ext>
              </a:extLst>
            </p:cNvPr>
            <p:cNvSpPr txBox="1"/>
            <p:nvPr/>
          </p:nvSpPr>
          <p:spPr>
            <a:xfrm>
              <a:off x="821906" y="4501027"/>
              <a:ext cx="5837275" cy="1200329"/>
            </a:xfrm>
            <a:prstGeom prst="rect">
              <a:avLst/>
            </a:prstGeom>
            <a:noFill/>
          </p:spPr>
          <p:txBody>
            <a:bodyPr wrap="square" rtlCol="0">
              <a:spAutoFit/>
            </a:bodyPr>
            <a:lstStyle/>
            <a:p>
              <a:pPr algn="ctr" defTabSz="914411"/>
              <a:r>
                <a:rPr lang="es-MX" sz="3600" dirty="0">
                  <a:solidFill>
                    <a:prstClr val="white"/>
                  </a:solidFill>
                </a:rPr>
                <a:t>LISTADO DE SERVIDORES PÚBLICOS</a:t>
              </a:r>
            </a:p>
          </p:txBody>
        </p:sp>
        <p:sp>
          <p:nvSpPr>
            <p:cNvPr id="5" name="CuadroTexto 4">
              <a:extLst>
                <a:ext uri="{FF2B5EF4-FFF2-40B4-BE49-F238E27FC236}">
                  <a16:creationId xmlns:a16="http://schemas.microsoft.com/office/drawing/2014/main" id="{46D6BA79-1C85-4653-87D5-811FE6A623BF}"/>
                </a:ext>
              </a:extLst>
            </p:cNvPr>
            <p:cNvSpPr txBox="1"/>
            <p:nvPr/>
          </p:nvSpPr>
          <p:spPr>
            <a:xfrm>
              <a:off x="849690" y="5625918"/>
              <a:ext cx="5837275" cy="830997"/>
            </a:xfrm>
            <a:prstGeom prst="rect">
              <a:avLst/>
            </a:prstGeom>
            <a:noFill/>
          </p:spPr>
          <p:txBody>
            <a:bodyPr wrap="square" rtlCol="0">
              <a:spAutoFit/>
            </a:bodyPr>
            <a:lstStyle/>
            <a:p>
              <a:pPr algn="ctr" defTabSz="914411"/>
              <a:r>
                <a:rPr lang="es-MX" sz="4800" dirty="0">
                  <a:solidFill>
                    <a:prstClr val="white"/>
                  </a:solidFill>
                </a:rPr>
                <a:t>SANCIONADOS</a:t>
              </a:r>
            </a:p>
          </p:txBody>
        </p:sp>
        <p:cxnSp>
          <p:nvCxnSpPr>
            <p:cNvPr id="8" name="Conector recto 7">
              <a:extLst>
                <a:ext uri="{FF2B5EF4-FFF2-40B4-BE49-F238E27FC236}">
                  <a16:creationId xmlns:a16="http://schemas.microsoft.com/office/drawing/2014/main" id="{D1BD048C-B31D-4232-8C8D-A6D2735E1E29}"/>
                </a:ext>
              </a:extLst>
            </p:cNvPr>
            <p:cNvCxnSpPr>
              <a:cxnSpLocks/>
            </p:cNvCxnSpPr>
            <p:nvPr/>
          </p:nvCxnSpPr>
          <p:spPr>
            <a:xfrm>
              <a:off x="607220" y="4133850"/>
              <a:ext cx="2878932"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Conector recto 8">
              <a:extLst>
                <a:ext uri="{FF2B5EF4-FFF2-40B4-BE49-F238E27FC236}">
                  <a16:creationId xmlns:a16="http://schemas.microsoft.com/office/drawing/2014/main" id="{961F3F37-28FF-425C-BCA4-32FFF5158E6A}"/>
                </a:ext>
              </a:extLst>
            </p:cNvPr>
            <p:cNvCxnSpPr>
              <a:cxnSpLocks/>
            </p:cNvCxnSpPr>
            <p:nvPr/>
          </p:nvCxnSpPr>
          <p:spPr>
            <a:xfrm>
              <a:off x="607221" y="6087583"/>
              <a:ext cx="1010565"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Conector recto 9">
              <a:extLst>
                <a:ext uri="{FF2B5EF4-FFF2-40B4-BE49-F238E27FC236}">
                  <a16:creationId xmlns:a16="http://schemas.microsoft.com/office/drawing/2014/main" id="{E7906C2B-D640-4A8D-9E02-FCD02ABE70C8}"/>
                </a:ext>
              </a:extLst>
            </p:cNvPr>
            <p:cNvCxnSpPr>
              <a:cxnSpLocks/>
            </p:cNvCxnSpPr>
            <p:nvPr/>
          </p:nvCxnSpPr>
          <p:spPr>
            <a:xfrm>
              <a:off x="635794" y="4114801"/>
              <a:ext cx="0" cy="1972782"/>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Conector recto 10">
              <a:extLst>
                <a:ext uri="{FF2B5EF4-FFF2-40B4-BE49-F238E27FC236}">
                  <a16:creationId xmlns:a16="http://schemas.microsoft.com/office/drawing/2014/main" id="{7B6BEA18-9AEF-40EB-B1ED-A6CD5F1DFF97}"/>
                </a:ext>
              </a:extLst>
            </p:cNvPr>
            <p:cNvCxnSpPr>
              <a:cxnSpLocks/>
            </p:cNvCxnSpPr>
            <p:nvPr/>
          </p:nvCxnSpPr>
          <p:spPr>
            <a:xfrm flipH="1">
              <a:off x="4049713" y="4133850"/>
              <a:ext cx="2878932"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Conector recto 11">
              <a:extLst>
                <a:ext uri="{FF2B5EF4-FFF2-40B4-BE49-F238E27FC236}">
                  <a16:creationId xmlns:a16="http://schemas.microsoft.com/office/drawing/2014/main" id="{FB1B24AB-9E51-4697-A4B6-BCBC3EDCB0B2}"/>
                </a:ext>
              </a:extLst>
            </p:cNvPr>
            <p:cNvCxnSpPr>
              <a:cxnSpLocks/>
            </p:cNvCxnSpPr>
            <p:nvPr/>
          </p:nvCxnSpPr>
          <p:spPr>
            <a:xfrm flipH="1">
              <a:off x="5750169" y="6087583"/>
              <a:ext cx="1178475"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Conector recto 12">
              <a:extLst>
                <a:ext uri="{FF2B5EF4-FFF2-40B4-BE49-F238E27FC236}">
                  <a16:creationId xmlns:a16="http://schemas.microsoft.com/office/drawing/2014/main" id="{45FE9BDE-970B-491A-B221-553C959F4557}"/>
                </a:ext>
              </a:extLst>
            </p:cNvPr>
            <p:cNvCxnSpPr>
              <a:cxnSpLocks/>
            </p:cNvCxnSpPr>
            <p:nvPr/>
          </p:nvCxnSpPr>
          <p:spPr>
            <a:xfrm>
              <a:off x="6900860" y="4114799"/>
              <a:ext cx="0" cy="199787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4" name="Imagen 13">
            <a:extLst>
              <a:ext uri="{FF2B5EF4-FFF2-40B4-BE49-F238E27FC236}">
                <a16:creationId xmlns:a16="http://schemas.microsoft.com/office/drawing/2014/main" id="{A04DCAA8-D10D-4118-B323-111F9FEB69F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59311" y="409985"/>
            <a:ext cx="3323054" cy="1141724"/>
          </a:xfrm>
          <a:prstGeom prst="rect">
            <a:avLst/>
          </a:prstGeom>
        </p:spPr>
      </p:pic>
      <mc:AlternateContent xmlns:mc="http://schemas.openxmlformats.org/markup-compatibility/2006" xmlns:pslz="http://schemas.microsoft.com/office/powerpoint/2016/slidezoom">
        <mc:Choice Requires="pslz">
          <p:graphicFrame>
            <p:nvGraphicFramePr>
              <p:cNvPr id="6" name="Vista general de diapositiva 5">
                <a:extLst>
                  <a:ext uri="{FF2B5EF4-FFF2-40B4-BE49-F238E27FC236}">
                    <a16:creationId xmlns:a16="http://schemas.microsoft.com/office/drawing/2014/main" id="{30E3A936-234B-B28A-8C1B-33B29421D574}"/>
                  </a:ext>
                </a:extLst>
              </p:cNvPr>
              <p:cNvGraphicFramePr>
                <a:graphicFrameLocks noChangeAspect="1"/>
              </p:cNvGraphicFramePr>
              <p:nvPr>
                <p:extLst>
                  <p:ext uri="{D42A27DB-BD31-4B8C-83A1-F6EECF244321}">
                    <p14:modId xmlns:p14="http://schemas.microsoft.com/office/powerpoint/2010/main" val="3077058255"/>
                  </p:ext>
                </p:extLst>
              </p:nvPr>
            </p:nvGraphicFramePr>
            <p:xfrm>
              <a:off x="-2425148" y="1300769"/>
              <a:ext cx="3048000" cy="1714500"/>
            </p:xfrm>
            <a:graphic>
              <a:graphicData uri="http://schemas.microsoft.com/office/powerpoint/2016/slidezoom">
                <pslz:sldZm>
                  <pslz:sldZmObj sldId="267" cId="1258865689">
                    <pslz:zmPr id="{AA4FCB6C-4F5F-43B6-A8A1-514366E0EB3F}" returnToParent="0" transitionDur="1000">
                      <p166:blipFill xmlns:p166="http://schemas.microsoft.com/office/powerpoint/2016/6/main">
                        <a:blip r:embed="rId4"/>
                        <a:stretch>
                          <a:fillRect/>
                        </a:stretch>
                      </p166:blipFill>
                      <p166:spPr xmlns:p166="http://schemas.microsoft.com/office/powerpoint/2016/6/main">
                        <a:xfrm>
                          <a:off x="0" y="0"/>
                          <a:ext cx="3048000" cy="1714500"/>
                        </a:xfrm>
                        <a:prstGeom prst="rect">
                          <a:avLst/>
                        </a:prstGeom>
                      </p166:spPr>
                    </pslz:zmPr>
                  </pslz:sldZmObj>
                </pslz:sldZm>
              </a:graphicData>
            </a:graphic>
          </p:graphicFrame>
        </mc:Choice>
        <mc:Fallback xmlns="">
          <p:pic>
            <p:nvPicPr>
              <p:cNvPr id="6" name="Vista general de diapositiva 5">
                <a:hlinkClick r:id="rId5" action="ppaction://hlinksldjump"/>
                <a:extLst>
                  <a:ext uri="{FF2B5EF4-FFF2-40B4-BE49-F238E27FC236}">
                    <a16:creationId xmlns:a16="http://schemas.microsoft.com/office/drawing/2014/main" id="{30E3A936-234B-B28A-8C1B-33B29421D574}"/>
                  </a:ext>
                </a:extLst>
              </p:cNvPr>
              <p:cNvPicPr>
                <a:picLocks noGrp="1" noRot="1" noChangeAspect="1" noMove="1" noResize="1" noEditPoints="1" noAdjustHandles="1" noChangeArrowheads="1" noChangeShapeType="1"/>
              </p:cNvPicPr>
              <p:nvPr/>
            </p:nvPicPr>
            <p:blipFill>
              <a:blip r:embed="rId6"/>
              <a:stretch>
                <a:fillRect/>
              </a:stretch>
            </p:blipFill>
            <p:spPr>
              <a:xfrm>
                <a:off x="-2425148" y="1300769"/>
                <a:ext cx="3048000" cy="1714500"/>
              </a:xfrm>
              <a:prstGeom prst="rect">
                <a:avLst/>
              </a:prstGeom>
            </p:spPr>
          </p:pic>
        </mc:Fallback>
      </mc:AlternateContent>
    </p:spTree>
    <p:extLst>
      <p:ext uri="{BB962C8B-B14F-4D97-AF65-F5344CB8AC3E}">
        <p14:creationId xmlns:p14="http://schemas.microsoft.com/office/powerpoint/2010/main" val="3617656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diciembre de 2022</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2260864886"/>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Ma. Teresa De Jesús Hernández López</a:t>
                      </a: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a:effectLst/>
                          <a:latin typeface="+mn-lt"/>
                          <a:ea typeface="Calibri" panose="020F0502020204030204" pitchFamily="34" charset="0"/>
                          <a:cs typeface="Times New Roman" panose="02020603050405020304" pitchFamily="18" charset="0"/>
                        </a:rPr>
                        <a:t>Amonestación Pública</a:t>
                      </a:r>
                      <a:endParaRPr lang="es-MX" sz="1400" noProof="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Pedro </a:t>
                      </a:r>
                      <a:r>
                        <a:rPr lang="es-MX" sz="1400" noProof="0" dirty="0" err="1">
                          <a:effectLst/>
                          <a:latin typeface="+mn-lt"/>
                          <a:ea typeface="Calibri" panose="020F0502020204030204" pitchFamily="34" charset="0"/>
                          <a:cs typeface="Times New Roman" panose="02020603050405020304" pitchFamily="18" charset="0"/>
                        </a:rPr>
                        <a:t>Huereca</a:t>
                      </a:r>
                      <a:r>
                        <a:rPr lang="en-US" sz="1400" dirty="0">
                          <a:effectLst/>
                          <a:latin typeface="+mn-lt"/>
                          <a:ea typeface="Calibri" panose="020F0502020204030204" pitchFamily="34" charset="0"/>
                          <a:cs typeface="Times New Roman" panose="02020603050405020304" pitchFamily="18" charset="0"/>
                        </a:rPr>
                        <a:t> Vela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 Amonestación 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spTree>
    <p:extLst>
      <p:ext uri="{BB962C8B-B14F-4D97-AF65-F5344CB8AC3E}">
        <p14:creationId xmlns:p14="http://schemas.microsoft.com/office/powerpoint/2010/main" val="2926677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diciembre de 2022</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728815317"/>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Juan Salas Del Real</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s-MX" sz="1400" noProof="0" dirty="0">
                          <a:effectLst/>
                          <a:latin typeface="+mn-lt"/>
                          <a:ea typeface="Calibri" panose="020F0502020204030204" pitchFamily="34" charset="0"/>
                          <a:cs typeface="Times New Roman" panose="02020603050405020304" pitchFamily="18" charset="0"/>
                        </a:rPr>
                        <a:t>Evelio</a:t>
                      </a:r>
                      <a:r>
                        <a:rPr lang="en-US" sz="1400" dirty="0">
                          <a:effectLst/>
                          <a:latin typeface="+mn-lt"/>
                          <a:ea typeface="Calibri" panose="020F0502020204030204" pitchFamily="34" charset="0"/>
                          <a:cs typeface="Times New Roman" panose="02020603050405020304" pitchFamily="18" charset="0"/>
                        </a:rPr>
                        <a:t> </a:t>
                      </a:r>
                      <a:r>
                        <a:rPr lang="es-MX" sz="1400" noProof="0" dirty="0">
                          <a:effectLst/>
                          <a:latin typeface="+mn-lt"/>
                          <a:ea typeface="Calibri" panose="020F0502020204030204" pitchFamily="34" charset="0"/>
                          <a:cs typeface="Times New Roman" panose="02020603050405020304" pitchFamily="18" charset="0"/>
                        </a:rPr>
                        <a:t>Fabela</a:t>
                      </a:r>
                      <a:r>
                        <a:rPr lang="en-US" sz="1400" dirty="0">
                          <a:effectLst/>
                          <a:latin typeface="+mn-lt"/>
                          <a:ea typeface="Calibri" panose="020F0502020204030204" pitchFamily="34" charset="0"/>
                          <a:cs typeface="Times New Roman" panose="02020603050405020304" pitchFamily="18" charset="0"/>
                        </a:rPr>
                        <a:t> Hern</a:t>
                      </a:r>
                      <a:r>
                        <a:rPr lang="es-MX" sz="1400" dirty="0">
                          <a:effectLst/>
                          <a:latin typeface="+mn-lt"/>
                          <a:ea typeface="Calibri" panose="020F0502020204030204" pitchFamily="34" charset="0"/>
                          <a:cs typeface="Times New Roman" panose="02020603050405020304" pitchFamily="18" charset="0"/>
                        </a:rPr>
                        <a:t>á</a:t>
                      </a:r>
                      <a:r>
                        <a:rPr lang="es-MX" sz="1400" noProof="0" dirty="0" err="1">
                          <a:effectLst/>
                          <a:latin typeface="+mn-lt"/>
                          <a:ea typeface="Calibri" panose="020F0502020204030204" pitchFamily="34" charset="0"/>
                          <a:cs typeface="Times New Roman" panose="02020603050405020304" pitchFamily="18" charset="0"/>
                        </a:rPr>
                        <a:t>ndez</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a:t>
                      </a:r>
                    </a:p>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spTree>
    <p:extLst>
      <p:ext uri="{BB962C8B-B14F-4D97-AF65-F5344CB8AC3E}">
        <p14:creationId xmlns:p14="http://schemas.microsoft.com/office/powerpoint/2010/main" val="3238410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diciembre de 2022</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1487311257"/>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Claribel Fern</a:t>
                      </a:r>
                      <a:r>
                        <a:rPr lang="es-MX" sz="1400" dirty="0">
                          <a:effectLst/>
                          <a:latin typeface="+mn-lt"/>
                          <a:ea typeface="Calibri" panose="020F0502020204030204" pitchFamily="34" charset="0"/>
                          <a:cs typeface="Times New Roman" panose="02020603050405020304" pitchFamily="18" charset="0"/>
                        </a:rPr>
                        <a:t>á</a:t>
                      </a:r>
                      <a:r>
                        <a:rPr lang="es-MX" sz="1400" noProof="0" dirty="0" err="1">
                          <a:effectLst/>
                          <a:latin typeface="+mn-lt"/>
                          <a:ea typeface="Calibri" panose="020F0502020204030204" pitchFamily="34" charset="0"/>
                          <a:cs typeface="Times New Roman" panose="02020603050405020304" pitchFamily="18" charset="0"/>
                        </a:rPr>
                        <a:t>ndez</a:t>
                      </a:r>
                      <a:r>
                        <a:rPr lang="en-US" sz="1400" dirty="0">
                          <a:effectLst/>
                          <a:latin typeface="+mn-lt"/>
                          <a:ea typeface="Calibri" panose="020F0502020204030204" pitchFamily="34" charset="0"/>
                          <a:cs typeface="Times New Roman" panose="02020603050405020304" pitchFamily="18" charset="0"/>
                        </a:rPr>
                        <a:t> Rocha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María Antonia Ibarra Navarro</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endParaRPr lang="es-MX" sz="1400" dirty="0">
                        <a:effectLst/>
                        <a:latin typeface="+mn-lt"/>
                        <a:ea typeface="Calibri" panose="020F0502020204030204" pitchFamily="34" charset="0"/>
                        <a:cs typeface="Times New Roman" panose="02020603050405020304" pitchFamily="18" charset="0"/>
                      </a:endParaRPr>
                    </a:p>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spTree>
    <p:extLst>
      <p:ext uri="{BB962C8B-B14F-4D97-AF65-F5344CB8AC3E}">
        <p14:creationId xmlns:p14="http://schemas.microsoft.com/office/powerpoint/2010/main" val="3696682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diciembre de 2022</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557905015"/>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Olga Isabel Lira Montiel</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Clara Acosta Peña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spTree>
    <p:extLst>
      <p:ext uri="{BB962C8B-B14F-4D97-AF65-F5344CB8AC3E}">
        <p14:creationId xmlns:p14="http://schemas.microsoft.com/office/powerpoint/2010/main" val="42469318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diciembre de 2022</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4259242130"/>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Ma Del Carmen </a:t>
                      </a:r>
                      <a:r>
                        <a:rPr lang="es-MX" sz="1400" dirty="0" err="1">
                          <a:effectLst/>
                          <a:latin typeface="+mn-lt"/>
                          <a:ea typeface="Calibri" panose="020F0502020204030204" pitchFamily="34" charset="0"/>
                          <a:cs typeface="Times New Roman" panose="02020603050405020304" pitchFamily="18" charset="0"/>
                        </a:rPr>
                        <a:t>Oranday</a:t>
                      </a:r>
                      <a:r>
                        <a:rPr lang="es-MX" sz="1400" dirty="0">
                          <a:effectLst/>
                          <a:latin typeface="+mn-lt"/>
                          <a:ea typeface="Calibri" panose="020F0502020204030204" pitchFamily="34" charset="0"/>
                          <a:cs typeface="Times New Roman" panose="02020603050405020304" pitchFamily="18" charset="0"/>
                        </a:rPr>
                        <a:t> Aguirre</a:t>
                      </a: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s-MX" sz="1400" noProof="0" dirty="0" err="1">
                          <a:effectLst/>
                          <a:latin typeface="+mn-lt"/>
                          <a:ea typeface="Calibri" panose="020F0502020204030204" pitchFamily="34" charset="0"/>
                          <a:cs typeface="Times New Roman" panose="02020603050405020304" pitchFamily="18" charset="0"/>
                        </a:rPr>
                        <a:t>Jes</a:t>
                      </a:r>
                      <a:r>
                        <a:rPr lang="es-MX" sz="1400" dirty="0">
                          <a:effectLst/>
                          <a:latin typeface="+mn-lt"/>
                          <a:ea typeface="Calibri" panose="020F0502020204030204" pitchFamily="34" charset="0"/>
                          <a:cs typeface="Times New Roman" panose="02020603050405020304" pitchFamily="18" charset="0"/>
                        </a:rPr>
                        <a:t>ú</a:t>
                      </a:r>
                      <a:r>
                        <a:rPr lang="en-US" sz="1400" dirty="0">
                          <a:effectLst/>
                          <a:latin typeface="+mn-lt"/>
                          <a:ea typeface="Calibri" panose="020F0502020204030204" pitchFamily="34" charset="0"/>
                          <a:cs typeface="Times New Roman" panose="02020603050405020304" pitchFamily="18" charset="0"/>
                        </a:rPr>
                        <a:t>s Pedro Pérez Muñoz</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spTree>
    <p:extLst>
      <p:ext uri="{BB962C8B-B14F-4D97-AF65-F5344CB8AC3E}">
        <p14:creationId xmlns:p14="http://schemas.microsoft.com/office/powerpoint/2010/main" val="15290472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diciembre de 2022</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1028375537"/>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Pamela Lizbeth Elizondo Vazquez</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Rosa Estela </a:t>
                      </a:r>
                      <a:r>
                        <a:rPr lang="es-MX" sz="1400" noProof="0" dirty="0">
                          <a:effectLst/>
                          <a:latin typeface="+mn-lt"/>
                          <a:ea typeface="Calibri" panose="020F0502020204030204" pitchFamily="34" charset="0"/>
                          <a:cs typeface="Times New Roman" panose="02020603050405020304" pitchFamily="18" charset="0"/>
                        </a:rPr>
                        <a:t>Santivañez</a:t>
                      </a:r>
                      <a:r>
                        <a:rPr lang="en-US" sz="1400" dirty="0">
                          <a:effectLst/>
                          <a:latin typeface="+mn-lt"/>
                          <a:ea typeface="Calibri" panose="020F0502020204030204" pitchFamily="34" charset="0"/>
                          <a:cs typeface="Times New Roman" panose="02020603050405020304" pitchFamily="18" charset="0"/>
                        </a:rPr>
                        <a:t> Perez</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spTree>
    <p:extLst>
      <p:ext uri="{BB962C8B-B14F-4D97-AF65-F5344CB8AC3E}">
        <p14:creationId xmlns:p14="http://schemas.microsoft.com/office/powerpoint/2010/main" val="35664855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diciembre de 2022</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2604439682"/>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Juan Francisco </a:t>
                      </a:r>
                      <a:r>
                        <a:rPr lang="es-MX" sz="1400" noProof="0" dirty="0">
                          <a:effectLst/>
                          <a:latin typeface="+mn-lt"/>
                          <a:ea typeface="Calibri" panose="020F0502020204030204" pitchFamily="34" charset="0"/>
                          <a:cs typeface="Times New Roman" panose="02020603050405020304" pitchFamily="18" charset="0"/>
                        </a:rPr>
                        <a:t>González</a:t>
                      </a:r>
                      <a:r>
                        <a:rPr lang="en-US" sz="1400" dirty="0">
                          <a:effectLst/>
                          <a:latin typeface="+mn-lt"/>
                          <a:ea typeface="Calibri" panose="020F0502020204030204" pitchFamily="34" charset="0"/>
                          <a:cs typeface="Times New Roman" panose="02020603050405020304" pitchFamily="18" charset="0"/>
                        </a:rPr>
                        <a:t> Solís</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s-MX" sz="1400" noProof="0" dirty="0">
                          <a:effectLst/>
                          <a:latin typeface="+mn-lt"/>
                          <a:ea typeface="Calibri" panose="020F0502020204030204" pitchFamily="34" charset="0"/>
                          <a:cs typeface="Times New Roman" panose="02020603050405020304" pitchFamily="18" charset="0"/>
                        </a:rPr>
                        <a:t>Yudith</a:t>
                      </a:r>
                      <a:r>
                        <a:rPr lang="en-US" sz="1400" dirty="0">
                          <a:effectLst/>
                          <a:latin typeface="+mn-lt"/>
                          <a:ea typeface="Calibri" panose="020F0502020204030204" pitchFamily="34" charset="0"/>
                          <a:cs typeface="Times New Roman" panose="02020603050405020304" pitchFamily="18" charset="0"/>
                        </a:rPr>
                        <a:t> De Alba Rodríguez</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spTree>
    <p:extLst>
      <p:ext uri="{BB962C8B-B14F-4D97-AF65-F5344CB8AC3E}">
        <p14:creationId xmlns:p14="http://schemas.microsoft.com/office/powerpoint/2010/main" val="17391921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diciembre de 2022</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3816918113"/>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Thelma Yadira Garcia L</a:t>
                      </a:r>
                      <a:r>
                        <a:rPr lang="es-MX" sz="1400" dirty="0" err="1">
                          <a:effectLst/>
                          <a:latin typeface="+mn-lt"/>
                          <a:ea typeface="Calibri" panose="020F0502020204030204" pitchFamily="34" charset="0"/>
                          <a:cs typeface="Times New Roman" panose="02020603050405020304" pitchFamily="18" charset="0"/>
                        </a:rPr>
                        <a:t>ó</a:t>
                      </a:r>
                      <a:r>
                        <a:rPr lang="es-MX" sz="1400" noProof="0" dirty="0">
                          <a:effectLst/>
                          <a:latin typeface="+mn-lt"/>
                          <a:ea typeface="Calibri" panose="020F0502020204030204" pitchFamily="34" charset="0"/>
                          <a:cs typeface="Times New Roman" panose="02020603050405020304" pitchFamily="18" charset="0"/>
                        </a:rPr>
                        <a:t>pez</a:t>
                      </a: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Rolando Gomez Ponce</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spTree>
    <p:extLst>
      <p:ext uri="{BB962C8B-B14F-4D97-AF65-F5344CB8AC3E}">
        <p14:creationId xmlns:p14="http://schemas.microsoft.com/office/powerpoint/2010/main" val="28262652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diciembre de 2022</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1819913508"/>
              </p:ext>
            </p:extLst>
          </p:nvPr>
        </p:nvGraphicFramePr>
        <p:xfrm>
          <a:off x="510895" y="1578881"/>
          <a:ext cx="11170210" cy="4204700"/>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Leslie Abigail Polanco García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 Juan Alberto Vel</a:t>
                      </a:r>
                      <a:r>
                        <a:rPr lang="es-MX" sz="1400" dirty="0">
                          <a:effectLst/>
                          <a:latin typeface="+mn-lt"/>
                          <a:ea typeface="Calibri" panose="020F0502020204030204" pitchFamily="34" charset="0"/>
                          <a:cs typeface="Times New Roman" panose="02020603050405020304" pitchFamily="18" charset="0"/>
                        </a:rPr>
                        <a:t>á</a:t>
                      </a:r>
                      <a:r>
                        <a:rPr lang="es-MX" sz="1400" noProof="0" dirty="0" err="1">
                          <a:effectLst/>
                          <a:latin typeface="+mn-lt"/>
                          <a:ea typeface="Calibri" panose="020F0502020204030204" pitchFamily="34" charset="0"/>
                          <a:cs typeface="Times New Roman" panose="02020603050405020304" pitchFamily="18" charset="0"/>
                        </a:rPr>
                        <a:t>zquez</a:t>
                      </a:r>
                      <a:r>
                        <a:rPr lang="en-US" sz="1400" dirty="0">
                          <a:effectLst/>
                          <a:latin typeface="+mn-lt"/>
                          <a:ea typeface="Calibri" panose="020F0502020204030204" pitchFamily="34" charset="0"/>
                          <a:cs typeface="Times New Roman" panose="02020603050405020304" pitchFamily="18" charset="0"/>
                        </a:rPr>
                        <a:t> Esquivel</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No cumplen con las exigencias que la normatividad les establece, configurándose con ello un indebido ejercicio de la función pública, ya que con su desempeño demostraron tener notoria negligencia, ineptitud o descuido en el desempeño de sus funciones o labores que debieron realizar,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spTree>
    <p:extLst>
      <p:ext uri="{BB962C8B-B14F-4D97-AF65-F5344CB8AC3E}">
        <p14:creationId xmlns:p14="http://schemas.microsoft.com/office/powerpoint/2010/main" val="9990058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diciembre de 2022</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3001510711"/>
              </p:ext>
            </p:extLst>
          </p:nvPr>
        </p:nvGraphicFramePr>
        <p:xfrm>
          <a:off x="510895" y="1578881"/>
          <a:ext cx="11170210" cy="4737546"/>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Oscar Javier Hern</a:t>
                      </a:r>
                      <a:r>
                        <a:rPr lang="es-MX" sz="1400" noProof="0" dirty="0" err="1">
                          <a:effectLst/>
                          <a:latin typeface="+mn-lt"/>
                          <a:ea typeface="Calibri" panose="020F0502020204030204" pitchFamily="34" charset="0"/>
                          <a:cs typeface="Times New Roman" panose="02020603050405020304" pitchFamily="18" charset="0"/>
                        </a:rPr>
                        <a:t>ández</a:t>
                      </a:r>
                      <a:r>
                        <a:rPr lang="en-US" sz="1400" dirty="0">
                          <a:effectLst/>
                          <a:latin typeface="+mn-lt"/>
                          <a:ea typeface="Calibri" panose="020F0502020204030204" pitchFamily="34" charset="0"/>
                          <a:cs typeface="Times New Roman" panose="02020603050405020304" pitchFamily="18" charset="0"/>
                        </a:rPr>
                        <a:t> Garcia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a:effectLst/>
                          <a:latin typeface="+mn-lt"/>
                          <a:ea typeface="Calibri" panose="020F0502020204030204" pitchFamily="34" charset="0"/>
                          <a:cs typeface="Times New Roman" panose="02020603050405020304" pitchFamily="18" charset="0"/>
                        </a:rPr>
                        <a:t>No cumplen con las exigencias que la normatividad les establece, configurándose con ello un indebido ejercicio de la función pública, ya que con su desempeño demostraron tener notoria negligencia, ineptitud o descuido en el desempeño de sus funciones o labores que debieron realizar,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 Elvia Edith Lira </a:t>
                      </a:r>
                      <a:r>
                        <a:rPr lang="es-MX" sz="1400" noProof="0" dirty="0">
                          <a:effectLst/>
                          <a:latin typeface="+mn-lt"/>
                          <a:ea typeface="Calibri" panose="020F0502020204030204" pitchFamily="34" charset="0"/>
                          <a:cs typeface="Times New Roman" panose="02020603050405020304" pitchFamily="18" charset="0"/>
                        </a:rPr>
                        <a:t>Carreó</a:t>
                      </a:r>
                      <a:r>
                        <a:rPr lang="en-US" sz="1400" dirty="0">
                          <a:effectLst/>
                          <a:latin typeface="+mn-lt"/>
                          <a:ea typeface="Calibri" panose="020F0502020204030204" pitchFamily="34" charset="0"/>
                          <a:cs typeface="Times New Roman" panose="02020603050405020304" pitchFamily="18" charset="0"/>
                        </a:rPr>
                        <a:t>n</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No cumplen con las exigencias que la normatividad les establece, configurándose con ello un indebido ejercicio de la función pública, ya que con su desempeño demostraron tener notoria negligencia, ineptitud o descuido en el desempeño de sus funciones o labores que debieron realizar,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r h="1363354">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Diana Patricia Mijares De La Garza</a:t>
                      </a:r>
                    </a:p>
                  </a:txBody>
                  <a:tcPr marL="68580" marR="68580" marT="0" marB="0" anchor="ctr">
                    <a:solidFill>
                      <a:schemeClr val="bg2">
                        <a:lumMod val="90000"/>
                      </a:schemeClr>
                    </a:solidFill>
                  </a:tcPr>
                </a:tc>
                <a:tc>
                  <a:txBody>
                    <a:bodyPr/>
                    <a:lstStyle/>
                    <a:p>
                      <a:pPr algn="just">
                        <a:lnSpc>
                          <a:spcPct val="115000"/>
                        </a:lnSpc>
                        <a:spcAft>
                          <a:spcPts val="0"/>
                        </a:spcAft>
                      </a:pPr>
                      <a:r>
                        <a:rPr lang="es-MX" sz="1400">
                          <a:effectLst/>
                          <a:latin typeface="+mn-lt"/>
                          <a:ea typeface="Calibri" panose="020F0502020204030204" pitchFamily="34" charset="0"/>
                          <a:cs typeface="Times New Roman" panose="02020603050405020304" pitchFamily="18" charset="0"/>
                        </a:rPr>
                        <a:t>No cumplen con las exigencias que la normatividad les establece, configurándose con ello un indebido ejercicio de la función pública, ya que con su desempeño demostraron tener notoria negligencia, ineptitud o descuido en el desempeño de sus funciones o labores que debieron realizar,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2109181267"/>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spTree>
    <p:extLst>
      <p:ext uri="{BB962C8B-B14F-4D97-AF65-F5344CB8AC3E}">
        <p14:creationId xmlns:p14="http://schemas.microsoft.com/office/powerpoint/2010/main" val="1604120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diciembre de 2022</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2216346537"/>
              </p:ext>
            </p:extLst>
          </p:nvPr>
        </p:nvGraphicFramePr>
        <p:xfrm>
          <a:off x="532985" y="1698755"/>
          <a:ext cx="11126029" cy="4907280"/>
        </p:xfrm>
        <a:graphic>
          <a:graphicData uri="http://schemas.openxmlformats.org/drawingml/2006/table">
            <a:tbl>
              <a:tblPr firstRow="1" bandRow="1">
                <a:tableStyleId>{5C22544A-7EE6-4342-B048-85BDC9FD1C3A}</a:tableStyleId>
              </a:tblPr>
              <a:tblGrid>
                <a:gridCol w="1368553">
                  <a:extLst>
                    <a:ext uri="{9D8B030D-6E8A-4147-A177-3AD203B41FA5}">
                      <a16:colId xmlns:a16="http://schemas.microsoft.com/office/drawing/2014/main" val="3815405295"/>
                    </a:ext>
                  </a:extLst>
                </a:gridCol>
                <a:gridCol w="6685871">
                  <a:extLst>
                    <a:ext uri="{9D8B030D-6E8A-4147-A177-3AD203B41FA5}">
                      <a16:colId xmlns:a16="http://schemas.microsoft.com/office/drawing/2014/main" val="1609311639"/>
                    </a:ext>
                  </a:extLst>
                </a:gridCol>
                <a:gridCol w="1590261">
                  <a:extLst>
                    <a:ext uri="{9D8B030D-6E8A-4147-A177-3AD203B41FA5}">
                      <a16:colId xmlns:a16="http://schemas.microsoft.com/office/drawing/2014/main" val="3091896015"/>
                    </a:ext>
                  </a:extLst>
                </a:gridCol>
                <a:gridCol w="1481344">
                  <a:extLst>
                    <a:ext uri="{9D8B030D-6E8A-4147-A177-3AD203B41FA5}">
                      <a16:colId xmlns:a16="http://schemas.microsoft.com/office/drawing/2014/main" val="3243898174"/>
                    </a:ext>
                  </a:extLst>
                </a:gridCol>
              </a:tblGrid>
              <a:tr h="488469">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400" dirty="0"/>
                        <a:t>Flavio Fernando Zúñiga Aguirre</a:t>
                      </a:r>
                    </a:p>
                  </a:txBody>
                  <a:tcPr anchor="ctr">
                    <a:solidFill>
                      <a:schemeClr val="bg2"/>
                    </a:solidFill>
                  </a:tcPr>
                </a:tc>
                <a:tc>
                  <a:txBody>
                    <a:bodyPr/>
                    <a:lstStyle/>
                    <a:p>
                      <a:pPr algn="just"/>
                      <a:r>
                        <a:rPr lang="es-ES" sz="1400" dirty="0"/>
                        <a:t>En atención a denuncia de responsabilidad administrativa en contra del ciudadano Fernando Zúñiga Aguirre, por su flagrante violación al artículo 381, inciso d) del Código Electoral para el Estado de Coahuila de Zaragoza, que regula los requisitos para ser presidente, secretario o consejero de un Comité Municipal Electoral, así como a los principios de certeza, legalidad, imparcialidad que rigen la materia electoral, plasmados en el artículo 52 de la Ley de Responsabilidades de los Servidores Públicos del Estado  de Coahuila de Zaragoza.</a:t>
                      </a:r>
                    </a:p>
                  </a:txBody>
                  <a:tcPr anchor="ctr">
                    <a:solidFill>
                      <a:schemeClr val="bg2"/>
                    </a:solidFill>
                  </a:tcPr>
                </a:tc>
                <a:tc>
                  <a:txBody>
                    <a:bodyPr/>
                    <a:lstStyle/>
                    <a:p>
                      <a:pPr algn="ctr"/>
                      <a:r>
                        <a:rPr lang="es-ES" sz="1400" dirty="0"/>
                        <a:t>Privada</a:t>
                      </a:r>
                    </a:p>
                  </a:txBody>
                  <a:tcPr anchor="ctr">
                    <a:solidFill>
                      <a:schemeClr val="bg2"/>
                    </a:solidFill>
                  </a:tcPr>
                </a:tc>
                <a:tc>
                  <a:txBody>
                    <a:bodyPr/>
                    <a:lstStyle/>
                    <a:p>
                      <a:pPr algn="ctr"/>
                      <a:r>
                        <a:rPr lang="es-ES" sz="1400" dirty="0"/>
                        <a:t>Amonestación Pública</a:t>
                      </a:r>
                    </a:p>
                  </a:txBody>
                  <a:tcPr anchor="ctr">
                    <a:solidFill>
                      <a:schemeClr val="bg2"/>
                    </a:solidFill>
                  </a:tcPr>
                </a:tc>
                <a:extLst>
                  <a:ext uri="{0D108BD9-81ED-4DB2-BD59-A6C34878D82A}">
                    <a16:rowId xmlns:a16="http://schemas.microsoft.com/office/drawing/2014/main" val="687376686"/>
                  </a:ext>
                </a:extLst>
              </a:tr>
              <a:tr h="372922">
                <a:tc>
                  <a:txBody>
                    <a:bodyPr/>
                    <a:lstStyle/>
                    <a:p>
                      <a:pPr algn="ctr"/>
                      <a:r>
                        <a:rPr lang="es-ES" sz="1400" dirty="0"/>
                        <a:t>Jesús Javier Covarrubias Delgado</a:t>
                      </a:r>
                    </a:p>
                  </a:txBody>
                  <a:tcPr anchor="ctr">
                    <a:solidFill>
                      <a:schemeClr val="bg2">
                        <a:lumMod val="90000"/>
                      </a:schemeClr>
                    </a:solidFill>
                  </a:tcPr>
                </a:tc>
                <a:tc>
                  <a:txBody>
                    <a:bodyPr/>
                    <a:lstStyle/>
                    <a:p>
                      <a:pPr algn="just"/>
                      <a:r>
                        <a:rPr lang="es-ES" sz="1400" dirty="0"/>
                        <a:t>En atención a los pliegos de responsabilidades administrativas notificadas a este Instituto por la Auditoría Superior del Estado con motivo de la revisión y fiscalización de la Cuenta Pública correspondiente al ejercicio 2015, derivado de las Auditorías ASE-3130-2016, ASE-3099-2016, ASE-3124-2016 y ASE-3106-2016. Teniendo como resultado un deficiente desempeño en sus funciones, responsabilidades que se resumen en un total de catorce (14) responsabilidades administrativas.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Apercibimiento público</a:t>
                      </a:r>
                    </a:p>
                  </a:txBody>
                  <a:tcPr anchor="ctr">
                    <a:solidFill>
                      <a:schemeClr val="bg2">
                        <a:lumMod val="90000"/>
                      </a:schemeClr>
                    </a:solidFill>
                  </a:tcPr>
                </a:tc>
                <a:extLst>
                  <a:ext uri="{0D108BD9-81ED-4DB2-BD59-A6C34878D82A}">
                    <a16:rowId xmlns:a16="http://schemas.microsoft.com/office/drawing/2014/main" val="894425789"/>
                  </a:ext>
                </a:extLst>
              </a:tr>
              <a:tr h="372922">
                <a:tc>
                  <a:txBody>
                    <a:bodyPr/>
                    <a:lstStyle/>
                    <a:p>
                      <a:pPr algn="ctr"/>
                      <a:r>
                        <a:rPr lang="es-ES" sz="1400" dirty="0"/>
                        <a:t>Laura Nidia Dávila Martínez</a:t>
                      </a:r>
                    </a:p>
                  </a:txBody>
                  <a:tcPr anchor="ctr">
                    <a:solidFill>
                      <a:schemeClr val="bg2"/>
                    </a:solidFill>
                  </a:tcPr>
                </a:tc>
                <a:tc>
                  <a:txBody>
                    <a:bodyPr/>
                    <a:lstStyle/>
                    <a:p>
                      <a:pPr algn="just"/>
                      <a:r>
                        <a:rPr lang="es-ES" sz="1400" dirty="0"/>
                        <a:t>En atención a los pliegos de responsabilidades administrativas notificadas a este Instituto por la Auditoría Superior del Estado con motivo de la revisión y fiscalización de la Cuenta Pública correspondiente al ejercicio 2015, derivado de las Auditorías ASE-3130-2016, ASE-3099-2016, ASE-3124-2016 y ASE-3106-2016. Teniendo como resultado un deficiente desempeño en sus funciones, responsabilidades que se resumen en un total de nueve (09) responsabilidades administrativas.</a:t>
                      </a:r>
                    </a:p>
                  </a:txBody>
                  <a:tcPr anchor="ctr">
                    <a:solidFill>
                      <a:schemeClr val="bg2"/>
                    </a:solidFill>
                  </a:tcPr>
                </a:tc>
                <a:tc>
                  <a:txBody>
                    <a:bodyPr/>
                    <a:lstStyle/>
                    <a:p>
                      <a:pPr algn="ctr"/>
                      <a:r>
                        <a:rPr lang="es-ES" sz="1400" dirty="0"/>
                        <a:t>Privada</a:t>
                      </a:r>
                    </a:p>
                  </a:txBody>
                  <a:tcPr anchor="ctr">
                    <a:solidFill>
                      <a:schemeClr val="bg2"/>
                    </a:solidFill>
                  </a:tcPr>
                </a:tc>
                <a:tc>
                  <a:txBody>
                    <a:bodyPr/>
                    <a:lstStyle/>
                    <a:p>
                      <a:pPr algn="ctr"/>
                      <a:r>
                        <a:rPr lang="es-ES" sz="1400" dirty="0"/>
                        <a:t>Apercibimiento público</a:t>
                      </a:r>
                    </a:p>
                  </a:txBody>
                  <a:tcPr anchor="ctr">
                    <a:solidFill>
                      <a:schemeClr val="bg2"/>
                    </a:solidFill>
                  </a:tcPr>
                </a:tc>
                <a:extLst>
                  <a:ext uri="{0D108BD9-81ED-4DB2-BD59-A6C34878D82A}">
                    <a16:rowId xmlns:a16="http://schemas.microsoft.com/office/drawing/2014/main" val="848801890"/>
                  </a:ext>
                </a:extLst>
              </a:tr>
            </a:tbl>
          </a:graphicData>
        </a:graphic>
      </p:graphicFrame>
      <p:sp>
        <p:nvSpPr>
          <p:cNvPr id="8" name="CuadroTexto 7">
            <a:extLst>
              <a:ext uri="{FF2B5EF4-FFF2-40B4-BE49-F238E27FC236}">
                <a16:creationId xmlns:a16="http://schemas.microsoft.com/office/drawing/2014/main" id="{11F698C5-A229-4DE5-ABC3-4CB232CD68AB}"/>
              </a:ext>
            </a:extLst>
          </p:cNvPr>
          <p:cNvSpPr txBox="1"/>
          <p:nvPr/>
        </p:nvSpPr>
        <p:spPr>
          <a:xfrm>
            <a:off x="4784721" y="419512"/>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durante el año </a:t>
            </a:r>
            <a:r>
              <a:rPr lang="es-MX" b="1" dirty="0">
                <a:solidFill>
                  <a:srgbClr val="A963A9"/>
                </a:solidFill>
              </a:rPr>
              <a:t>2018</a:t>
            </a:r>
          </a:p>
        </p:txBody>
      </p:sp>
    </p:spTree>
    <p:extLst>
      <p:ext uri="{BB962C8B-B14F-4D97-AF65-F5344CB8AC3E}">
        <p14:creationId xmlns:p14="http://schemas.microsoft.com/office/powerpoint/2010/main" val="39103181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diciembre de 2022</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196582606"/>
              </p:ext>
            </p:extLst>
          </p:nvPr>
        </p:nvGraphicFramePr>
        <p:xfrm>
          <a:off x="510895" y="1578881"/>
          <a:ext cx="11170210" cy="201083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 María Luisa Fuentes Guerra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No cumplen con las exigencias que la normatividad les establece, configurándose con ello un indebido ejercicio de la función pública, ya que con su desempeño demostraron tener notoria negligencia, ineptitud o descuido en el desempeño de sus funciones o labores que debieron realizar,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spTree>
    <p:extLst>
      <p:ext uri="{BB962C8B-B14F-4D97-AF65-F5344CB8AC3E}">
        <p14:creationId xmlns:p14="http://schemas.microsoft.com/office/powerpoint/2010/main" val="35013703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diciembre de 2022</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2310469265"/>
              </p:ext>
            </p:extLst>
          </p:nvPr>
        </p:nvGraphicFramePr>
        <p:xfrm>
          <a:off x="510895" y="2188481"/>
          <a:ext cx="11170210" cy="3403936"/>
        </p:xfrm>
        <a:graphic>
          <a:graphicData uri="http://schemas.openxmlformats.org/drawingml/2006/table">
            <a:tbl>
              <a:tblPr firstRow="1" bandRow="1">
                <a:tableStyleId>{5C22544A-7EE6-4342-B048-85BDC9FD1C3A}</a:tableStyleId>
              </a:tblPr>
              <a:tblGrid>
                <a:gridCol w="1808235">
                  <a:extLst>
                    <a:ext uri="{9D8B030D-6E8A-4147-A177-3AD203B41FA5}">
                      <a16:colId xmlns:a16="http://schemas.microsoft.com/office/drawing/2014/main" val="3815405295"/>
                    </a:ext>
                  </a:extLst>
                </a:gridCol>
                <a:gridCol w="3101009">
                  <a:extLst>
                    <a:ext uri="{9D8B030D-6E8A-4147-A177-3AD203B41FA5}">
                      <a16:colId xmlns:a16="http://schemas.microsoft.com/office/drawing/2014/main" val="1609311639"/>
                    </a:ext>
                  </a:extLst>
                </a:gridCol>
                <a:gridCol w="4773740">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874644">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María Guadalupe González Urvina </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955777">
                <a:tc>
                  <a:txBody>
                    <a:bodyPr/>
                    <a:lstStyle/>
                    <a:p>
                      <a:pPr algn="ctr">
                        <a:lnSpc>
                          <a:spcPct val="115000"/>
                        </a:lnSpc>
                        <a:spcAft>
                          <a:spcPts val="0"/>
                        </a:spcAft>
                      </a:pPr>
                      <a:r>
                        <a:rPr lang="es-MX" sz="1600" dirty="0" err="1">
                          <a:effectLst/>
                          <a:latin typeface="+mn-lt"/>
                          <a:ea typeface="Calibri" panose="020F0502020204030204" pitchFamily="34" charset="0"/>
                          <a:cs typeface="Times New Roman" panose="02020603050405020304" pitchFamily="18" charset="0"/>
                        </a:rPr>
                        <a:t>Fasur</a:t>
                      </a:r>
                      <a:r>
                        <a:rPr lang="es-MX" sz="1600" dirty="0">
                          <a:effectLst/>
                          <a:latin typeface="+mn-lt"/>
                          <a:ea typeface="Calibri" panose="020F0502020204030204" pitchFamily="34" charset="0"/>
                          <a:cs typeface="Times New Roman" panose="02020603050405020304" pitchFamily="18" charset="0"/>
                        </a:rPr>
                        <a:t> Hiram Rodríguez Luna</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txBody>
                  <a:tcPr marL="68580" marR="68580" marT="0" marB="0" anchor="ctr">
                    <a:solidFill>
                      <a:schemeClr val="bg2">
                        <a:lumMod val="90000"/>
                      </a:schemeClr>
                    </a:solidFill>
                  </a:tcPr>
                </a:tc>
                <a:extLst>
                  <a:ext uri="{0D108BD9-81ED-4DB2-BD59-A6C34878D82A}">
                    <a16:rowId xmlns:a16="http://schemas.microsoft.com/office/drawing/2014/main" val="223564322"/>
                  </a:ext>
                </a:extLst>
              </a:tr>
              <a:tr h="926031">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Mauricio Mantilla Aguirre</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txBody>
                  <a:tcPr marL="68580" marR="68580" marT="0" marB="0" anchor="ctr">
                    <a:solidFill>
                      <a:schemeClr val="bg2">
                        <a:lumMod val="90000"/>
                      </a:schemeClr>
                    </a:solidFill>
                  </a:tcPr>
                </a:tc>
                <a:extLst>
                  <a:ext uri="{0D108BD9-81ED-4DB2-BD59-A6C34878D82A}">
                    <a16:rowId xmlns:a16="http://schemas.microsoft.com/office/drawing/2014/main" val="3242427087"/>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3060566"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en el mes de </a:t>
            </a:r>
            <a:r>
              <a:rPr lang="es-MX" b="1" dirty="0">
                <a:solidFill>
                  <a:srgbClr val="7030A0"/>
                </a:solidFill>
              </a:rPr>
              <a:t>septiembre de 2020</a:t>
            </a:r>
            <a:endParaRPr lang="es-MX" dirty="0"/>
          </a:p>
        </p:txBody>
      </p:sp>
    </p:spTree>
    <p:extLst>
      <p:ext uri="{BB962C8B-B14F-4D97-AF65-F5344CB8AC3E}">
        <p14:creationId xmlns:p14="http://schemas.microsoft.com/office/powerpoint/2010/main" val="27796969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enero, febrero, marzo, abril, mayo, junio, julio, agosto, septiembre, octubre, noviembre y diciembre de 2021, </a:t>
            </a:r>
            <a:r>
              <a:rPr lang="es-MX" dirty="0"/>
              <a:t>no se aplicaron sanciones administrativas por parte de la Contraloría Interna de este Instituto.</a:t>
            </a: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diciembre de 2022</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509112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enero de 2022, </a:t>
            </a:r>
            <a:r>
              <a:rPr lang="es-MX" dirty="0"/>
              <a:t>no se aplicaron sanciones administrativas por parte de la Contraloría Interna de este Instituto.</a:t>
            </a: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diciembre de 2022</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343466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febrero de 2022, </a:t>
            </a:r>
            <a:r>
              <a:rPr lang="es-MX" dirty="0"/>
              <a:t>no se aplicaron sanciones administrativas por parte de la Contraloría Interna de este Instituto.</a:t>
            </a: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diciembre de 2022</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49772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marzo de 2022, </a:t>
            </a:r>
            <a:r>
              <a:rPr lang="es-MX" dirty="0"/>
              <a:t>no se aplicaron sanciones administrativas por parte de la Contraloría Interna de este Instituto.</a:t>
            </a: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diciembre de 2022</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534753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abril de 2022, </a:t>
            </a:r>
            <a:r>
              <a:rPr lang="es-MX" dirty="0"/>
              <a:t>no se aplicaron sanciones administrativas por parte de la Contraloría Interna de este Instituto.</a:t>
            </a: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diciembre de 2022</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9072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mayo de 2022, </a:t>
            </a:r>
            <a:r>
              <a:rPr lang="es-MX" dirty="0"/>
              <a:t>no se aplicaron sanciones administrativas por parte de la Contraloría Interna de este Instituto.</a:t>
            </a: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diciembre de 2022</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699429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junio de 2022, </a:t>
            </a:r>
            <a:r>
              <a:rPr lang="es-MX" dirty="0"/>
              <a:t>no se aplicaron sanciones administrativas por parte de la Contraloría Interna de este Instituto.</a:t>
            </a: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diciembre de 2022</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519085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diciembre de 2022</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10" name="Tabla 9">
            <a:extLst>
              <a:ext uri="{FF2B5EF4-FFF2-40B4-BE49-F238E27FC236}">
                <a16:creationId xmlns:a16="http://schemas.microsoft.com/office/drawing/2014/main" id="{69A0361F-6D16-00B1-0BCB-BF1712225EC6}"/>
              </a:ext>
            </a:extLst>
          </p:cNvPr>
          <p:cNvGraphicFramePr>
            <a:graphicFrameLocks noGrp="1"/>
          </p:cNvGraphicFramePr>
          <p:nvPr>
            <p:extLst>
              <p:ext uri="{D42A27DB-BD31-4B8C-83A1-F6EECF244321}">
                <p14:modId xmlns:p14="http://schemas.microsoft.com/office/powerpoint/2010/main" val="1492085893"/>
              </p:ext>
            </p:extLst>
          </p:nvPr>
        </p:nvGraphicFramePr>
        <p:xfrm>
          <a:off x="510895" y="1600200"/>
          <a:ext cx="11170210" cy="5051590"/>
        </p:xfrm>
        <a:graphic>
          <a:graphicData uri="http://schemas.openxmlformats.org/drawingml/2006/table">
            <a:tbl>
              <a:tblPr firstRow="1" bandRow="1">
                <a:tableStyleId>{5C22544A-7EE6-4342-B048-85BDC9FD1C3A}</a:tableStyleId>
              </a:tblPr>
              <a:tblGrid>
                <a:gridCol w="1808235">
                  <a:extLst>
                    <a:ext uri="{9D8B030D-6E8A-4147-A177-3AD203B41FA5}">
                      <a16:colId xmlns:a16="http://schemas.microsoft.com/office/drawing/2014/main" val="649461915"/>
                    </a:ext>
                  </a:extLst>
                </a:gridCol>
                <a:gridCol w="2081420">
                  <a:extLst>
                    <a:ext uri="{9D8B030D-6E8A-4147-A177-3AD203B41FA5}">
                      <a16:colId xmlns:a16="http://schemas.microsoft.com/office/drawing/2014/main" val="203957414"/>
                    </a:ext>
                  </a:extLst>
                </a:gridCol>
                <a:gridCol w="3357563">
                  <a:extLst>
                    <a:ext uri="{9D8B030D-6E8A-4147-A177-3AD203B41FA5}">
                      <a16:colId xmlns:a16="http://schemas.microsoft.com/office/drawing/2014/main" val="2162176112"/>
                    </a:ext>
                  </a:extLst>
                </a:gridCol>
                <a:gridCol w="3922992">
                  <a:extLst>
                    <a:ext uri="{9D8B030D-6E8A-4147-A177-3AD203B41FA5}">
                      <a16:colId xmlns:a16="http://schemas.microsoft.com/office/drawing/2014/main" val="179355289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3261022819"/>
                  </a:ext>
                </a:extLst>
              </a:tr>
              <a:tr h="689154">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María Concepción Cepeda Hernández</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https://ieccloud.iec-sis.org.mx/index.php/s/n7xDAwQpxIUVB8s</a:t>
                      </a:r>
                    </a:p>
                  </a:txBody>
                  <a:tcPr marL="68580" marR="68580" marT="0" marB="0" anchor="ctr">
                    <a:solidFill>
                      <a:schemeClr val="bg2">
                        <a:lumMod val="90000"/>
                      </a:schemeClr>
                    </a:solidFill>
                  </a:tcPr>
                </a:tc>
                <a:extLst>
                  <a:ext uri="{0D108BD9-81ED-4DB2-BD59-A6C34878D82A}">
                    <a16:rowId xmlns:a16="http://schemas.microsoft.com/office/drawing/2014/main" val="814984236"/>
                  </a:ext>
                </a:extLst>
              </a:tr>
              <a:tr h="796066">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Emmanuel Villarreal Flores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https://ieccloud.iec-sis.org.mx/index.php/s/HrQsjbqfLDgJvmQ</a:t>
                      </a:r>
                    </a:p>
                  </a:txBody>
                  <a:tcPr marL="68580" marR="68580" marT="0" marB="0" anchor="ctr">
                    <a:solidFill>
                      <a:schemeClr val="bg2">
                        <a:lumMod val="90000"/>
                      </a:schemeClr>
                    </a:solidFill>
                  </a:tcPr>
                </a:tc>
                <a:extLst>
                  <a:ext uri="{0D108BD9-81ED-4DB2-BD59-A6C34878D82A}">
                    <a16:rowId xmlns:a16="http://schemas.microsoft.com/office/drawing/2014/main" val="3072692291"/>
                  </a:ext>
                </a:extLst>
              </a:tr>
              <a:tr h="720762">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Patricia Guadalupe González Mijares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https://ieccloud.iec-sis.org.mx/index.php/s/3VRJoyewPHFA0IF</a:t>
                      </a:r>
                    </a:p>
                  </a:txBody>
                  <a:tcPr marL="68580" marR="68580" marT="0" marB="0" anchor="ctr">
                    <a:solidFill>
                      <a:schemeClr val="bg2">
                        <a:lumMod val="90000"/>
                      </a:schemeClr>
                    </a:solidFill>
                  </a:tcPr>
                </a:tc>
                <a:extLst>
                  <a:ext uri="{0D108BD9-81ED-4DB2-BD59-A6C34878D82A}">
                    <a16:rowId xmlns:a16="http://schemas.microsoft.com/office/drawing/2014/main" val="1477717612"/>
                  </a:ext>
                </a:extLst>
              </a:tr>
              <a:tr h="446400">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Samuel Ignacio Hernández García</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de obligaciones</a:t>
                      </a:r>
                    </a:p>
                    <a:p>
                      <a:pPr algn="ctr">
                        <a:lnSpc>
                          <a:spcPct val="115000"/>
                        </a:lnSpc>
                        <a:spcAft>
                          <a:spcPts val="0"/>
                        </a:spcAft>
                      </a:pPr>
                      <a:endParaRPr lang="es-MX"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Amonestación pública</a:t>
                      </a:r>
                    </a:p>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https://ieccloud.iec-sis.org.mx/index.php/s/RkZ4LHf9R7yXsFb</a:t>
                      </a:r>
                    </a:p>
                  </a:txBody>
                  <a:tcPr marL="68580" marR="68580" marT="0" marB="0" anchor="ctr">
                    <a:solidFill>
                      <a:schemeClr val="bg2">
                        <a:lumMod val="90000"/>
                      </a:schemeClr>
                    </a:solidFill>
                  </a:tcPr>
                </a:tc>
                <a:extLst>
                  <a:ext uri="{0D108BD9-81ED-4DB2-BD59-A6C34878D82A}">
                    <a16:rowId xmlns:a16="http://schemas.microsoft.com/office/drawing/2014/main" val="190963282"/>
                  </a:ext>
                </a:extLst>
              </a:tr>
              <a:tr h="926031">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Gabriela del Refugio Martínez Gómez</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de obligaciones</a:t>
                      </a:r>
                    </a:p>
                    <a:p>
                      <a:pPr algn="ctr">
                        <a:lnSpc>
                          <a:spcPct val="115000"/>
                        </a:lnSpc>
                        <a:spcAft>
                          <a:spcPts val="0"/>
                        </a:spcAft>
                      </a:pPr>
                      <a:endParaRPr lang="es-MX"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p>
                      <a:pPr algn="ctr">
                        <a:lnSpc>
                          <a:spcPct val="115000"/>
                        </a:lnSpc>
                        <a:spcAft>
                          <a:spcPts val="0"/>
                        </a:spcAft>
                      </a:pPr>
                      <a:endParaRPr lang="es-MX"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Amonestación pública</a:t>
                      </a:r>
                    </a:p>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https://ieccloud.iec-sis.org.mx/index.php/s/ye1OAp7UewvB7lK</a:t>
                      </a:r>
                    </a:p>
                  </a:txBody>
                  <a:tcPr marL="68580" marR="68580" marT="0" marB="0" anchor="ctr">
                    <a:solidFill>
                      <a:schemeClr val="bg2">
                        <a:lumMod val="90000"/>
                      </a:schemeClr>
                    </a:solidFill>
                  </a:tcPr>
                </a:tc>
                <a:extLst>
                  <a:ext uri="{0D108BD9-81ED-4DB2-BD59-A6C34878D82A}">
                    <a16:rowId xmlns:a16="http://schemas.microsoft.com/office/drawing/2014/main" val="651574216"/>
                  </a:ext>
                </a:extLst>
              </a:tr>
            </a:tbl>
          </a:graphicData>
        </a:graphic>
      </p:graphicFrame>
      <p:sp>
        <p:nvSpPr>
          <p:cNvPr id="16" name="CuadroTexto 15">
            <a:extLst>
              <a:ext uri="{FF2B5EF4-FFF2-40B4-BE49-F238E27FC236}">
                <a16:creationId xmlns:a16="http://schemas.microsoft.com/office/drawing/2014/main" id="{952AE9E9-80EA-92EE-771E-C3C2D43A1DE1}"/>
              </a:ext>
            </a:extLst>
          </p:cNvPr>
          <p:cNvSpPr txBox="1"/>
          <p:nvPr/>
        </p:nvSpPr>
        <p:spPr>
          <a:xfrm>
            <a:off x="4816994" y="758761"/>
            <a:ext cx="3060566"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en el mes de </a:t>
            </a:r>
            <a:r>
              <a:rPr lang="es-MX" b="1" dirty="0">
                <a:solidFill>
                  <a:srgbClr val="7030A0"/>
                </a:solidFill>
              </a:rPr>
              <a:t>julio de 2022</a:t>
            </a:r>
            <a:endParaRPr lang="es-MX" dirty="0"/>
          </a:p>
        </p:txBody>
      </p:sp>
    </p:spTree>
    <p:extLst>
      <p:ext uri="{BB962C8B-B14F-4D97-AF65-F5344CB8AC3E}">
        <p14:creationId xmlns:p14="http://schemas.microsoft.com/office/powerpoint/2010/main" val="3702462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diciembre de 2022</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2617431059"/>
              </p:ext>
            </p:extLst>
          </p:nvPr>
        </p:nvGraphicFramePr>
        <p:xfrm>
          <a:off x="532985" y="1405092"/>
          <a:ext cx="11126029" cy="5303520"/>
        </p:xfrm>
        <a:graphic>
          <a:graphicData uri="http://schemas.openxmlformats.org/drawingml/2006/table">
            <a:tbl>
              <a:tblPr firstRow="1" bandRow="1">
                <a:tableStyleId>{5C22544A-7EE6-4342-B048-85BDC9FD1C3A}</a:tableStyleId>
              </a:tblPr>
              <a:tblGrid>
                <a:gridCol w="1368553">
                  <a:extLst>
                    <a:ext uri="{9D8B030D-6E8A-4147-A177-3AD203B41FA5}">
                      <a16:colId xmlns:a16="http://schemas.microsoft.com/office/drawing/2014/main" val="3815405295"/>
                    </a:ext>
                  </a:extLst>
                </a:gridCol>
                <a:gridCol w="6685871">
                  <a:extLst>
                    <a:ext uri="{9D8B030D-6E8A-4147-A177-3AD203B41FA5}">
                      <a16:colId xmlns:a16="http://schemas.microsoft.com/office/drawing/2014/main" val="1609311639"/>
                    </a:ext>
                  </a:extLst>
                </a:gridCol>
                <a:gridCol w="1590261">
                  <a:extLst>
                    <a:ext uri="{9D8B030D-6E8A-4147-A177-3AD203B41FA5}">
                      <a16:colId xmlns:a16="http://schemas.microsoft.com/office/drawing/2014/main" val="3091896015"/>
                    </a:ext>
                  </a:extLst>
                </a:gridCol>
                <a:gridCol w="1481344">
                  <a:extLst>
                    <a:ext uri="{9D8B030D-6E8A-4147-A177-3AD203B41FA5}">
                      <a16:colId xmlns:a16="http://schemas.microsoft.com/office/drawing/2014/main" val="3243898174"/>
                    </a:ext>
                  </a:extLst>
                </a:gridCol>
              </a:tblGrid>
              <a:tr h="488469">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400" dirty="0"/>
                        <a:t>María Irma Hernández Gaona</a:t>
                      </a:r>
                    </a:p>
                  </a:txBody>
                  <a:tcPr anchor="ctr">
                    <a:solidFill>
                      <a:schemeClr val="bg2"/>
                    </a:solidFill>
                  </a:tcPr>
                </a:tc>
                <a:tc>
                  <a:txBody>
                    <a:bodyPr/>
                    <a:lstStyle/>
                    <a:p>
                      <a:pPr algn="just"/>
                      <a:r>
                        <a:rPr lang="es-ES" sz="1400" dirty="0"/>
                        <a:t>En atención a la falta de motivación a la apertura de tres paquetes electorales correspondientes a las casillas 84 contigua 2, 86 básica y 86 contigua 1, en el acta circunstanciada levantada con motivo del cómputo municipal, el cual no se motivó individualmente la apertura de 231 paquetes electorales.</a:t>
                      </a:r>
                    </a:p>
                  </a:txBody>
                  <a:tcPr anchor="ctr">
                    <a:solidFill>
                      <a:schemeClr val="bg2"/>
                    </a:solidFill>
                  </a:tcPr>
                </a:tc>
                <a:tc>
                  <a:txBody>
                    <a:bodyPr/>
                    <a:lstStyle/>
                    <a:p>
                      <a:pPr algn="ctr"/>
                      <a:r>
                        <a:rPr lang="es-ES" sz="1400" dirty="0"/>
                        <a:t>Privada</a:t>
                      </a:r>
                    </a:p>
                  </a:txBody>
                  <a:tcPr anchor="ctr">
                    <a:solidFill>
                      <a:schemeClr val="bg2"/>
                    </a:solidFill>
                  </a:tcPr>
                </a:tc>
                <a:tc>
                  <a:txBody>
                    <a:bodyPr/>
                    <a:lstStyle/>
                    <a:p>
                      <a:pPr algn="ctr"/>
                      <a:r>
                        <a:rPr lang="es-ES" sz="1400" dirty="0"/>
                        <a:t> Amonestación pública</a:t>
                      </a:r>
                    </a:p>
                  </a:txBody>
                  <a:tcPr anchor="ctr">
                    <a:solidFill>
                      <a:schemeClr val="bg2"/>
                    </a:solidFill>
                  </a:tcPr>
                </a:tc>
                <a:extLst>
                  <a:ext uri="{0D108BD9-81ED-4DB2-BD59-A6C34878D82A}">
                    <a16:rowId xmlns:a16="http://schemas.microsoft.com/office/drawing/2014/main" val="687376686"/>
                  </a:ext>
                </a:extLst>
              </a:tr>
              <a:tr h="372922">
                <a:tc>
                  <a:txBody>
                    <a:bodyPr/>
                    <a:lstStyle/>
                    <a:p>
                      <a:pPr algn="ctr"/>
                      <a:r>
                        <a:rPr lang="es-ES" sz="1400" dirty="0"/>
                        <a:t>Elizabeth Contreras García</a:t>
                      </a:r>
                    </a:p>
                  </a:txBody>
                  <a:tcPr anchor="ctr">
                    <a:solidFill>
                      <a:schemeClr val="bg2">
                        <a:lumMod val="90000"/>
                      </a:schemeClr>
                    </a:solidFill>
                  </a:tcPr>
                </a:tc>
                <a:tc>
                  <a:txBody>
                    <a:bodyPr/>
                    <a:lstStyle/>
                    <a:p>
                      <a:pPr algn="just"/>
                      <a:r>
                        <a:rPr lang="es-ES" sz="1400" dirty="0"/>
                        <a:t>En atención a la falta de motivación a la apertura de tres paquetes electorales correspondientes a las casillas 84 contigua 2, 86 básica y 86 contigua 1, en el acta circunstanciada levantada con motivo del cómputo municipal, el cual no se motivó individualmente la apertura de 231 paquetes electorales.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Apercibimiento público</a:t>
                      </a:r>
                    </a:p>
                  </a:txBody>
                  <a:tcPr anchor="ctr">
                    <a:solidFill>
                      <a:schemeClr val="bg2">
                        <a:lumMod val="90000"/>
                      </a:schemeClr>
                    </a:solidFill>
                  </a:tcPr>
                </a:tc>
                <a:extLst>
                  <a:ext uri="{0D108BD9-81ED-4DB2-BD59-A6C34878D82A}">
                    <a16:rowId xmlns:a16="http://schemas.microsoft.com/office/drawing/2014/main" val="894425789"/>
                  </a:ext>
                </a:extLst>
              </a:tr>
              <a:tr h="372922">
                <a:tc>
                  <a:txBody>
                    <a:bodyPr/>
                    <a:lstStyle/>
                    <a:p>
                      <a:pPr algn="ctr"/>
                      <a:r>
                        <a:rPr lang="es-ES" sz="1400" dirty="0"/>
                        <a:t>Gabriela Amaro Ávila</a:t>
                      </a:r>
                    </a:p>
                  </a:txBody>
                  <a:tcPr anchor="ctr">
                    <a:solidFill>
                      <a:schemeClr val="bg2"/>
                    </a:solidFill>
                  </a:tcPr>
                </a:tc>
                <a:tc>
                  <a:txBody>
                    <a:bodyPr/>
                    <a:lstStyle/>
                    <a:p>
                      <a:pPr algn="just"/>
                      <a:r>
                        <a:rPr lang="es-ES" sz="1400" dirty="0"/>
                        <a:t>En atención a la falta de motivación a la apertura de tres paquetes electorales correspondientes a las casillas 84 contigua 2, 86 básica y 86 contigua 1, en el acta circunstanciada levantada con motivo del cómputo municipal, el cual no se motivó individualmente la apertura de 231 paquetes electorales.</a:t>
                      </a:r>
                    </a:p>
                  </a:txBody>
                  <a:tcPr anchor="ctr">
                    <a:solidFill>
                      <a:schemeClr val="bg2"/>
                    </a:solidFill>
                  </a:tcPr>
                </a:tc>
                <a:tc>
                  <a:txBody>
                    <a:bodyPr/>
                    <a:lstStyle/>
                    <a:p>
                      <a:pPr algn="ctr"/>
                      <a:r>
                        <a:rPr lang="es-ES" sz="1400" dirty="0"/>
                        <a:t>Privada</a:t>
                      </a:r>
                    </a:p>
                  </a:txBody>
                  <a:tcPr anchor="ctr">
                    <a:solidFill>
                      <a:schemeClr val="bg2"/>
                    </a:solidFill>
                  </a:tcPr>
                </a:tc>
                <a:tc>
                  <a:txBody>
                    <a:bodyPr/>
                    <a:lstStyle/>
                    <a:p>
                      <a:pPr algn="ctr"/>
                      <a:r>
                        <a:rPr lang="es-ES" sz="1400" dirty="0"/>
                        <a:t>Apercibimiento público</a:t>
                      </a:r>
                    </a:p>
                  </a:txBody>
                  <a:tcPr anchor="ctr">
                    <a:solidFill>
                      <a:schemeClr val="bg2"/>
                    </a:solidFill>
                  </a:tcPr>
                </a:tc>
                <a:extLst>
                  <a:ext uri="{0D108BD9-81ED-4DB2-BD59-A6C34878D82A}">
                    <a16:rowId xmlns:a16="http://schemas.microsoft.com/office/drawing/2014/main" val="848801890"/>
                  </a:ext>
                </a:extLst>
              </a:tr>
              <a:tr h="372922">
                <a:tc>
                  <a:txBody>
                    <a:bodyPr/>
                    <a:lstStyle/>
                    <a:p>
                      <a:pPr algn="ctr"/>
                      <a:r>
                        <a:rPr lang="es-ES" sz="1400" dirty="0"/>
                        <a:t>Eliezer Eli Martínez Díaz</a:t>
                      </a:r>
                    </a:p>
                  </a:txBody>
                  <a:tcPr anchor="ctr">
                    <a:solidFill>
                      <a:schemeClr val="bg2">
                        <a:lumMod val="90000"/>
                      </a:schemeClr>
                    </a:solidFill>
                  </a:tcPr>
                </a:tc>
                <a:tc>
                  <a:txBody>
                    <a:bodyPr/>
                    <a:lstStyle/>
                    <a:p>
                      <a:pPr algn="just"/>
                      <a:r>
                        <a:rPr lang="es-ES" sz="1400" dirty="0"/>
                        <a:t>En atención a la falta de motivación a la apertura de tres paquetes electorales correspondientes a las casillas 84 contigua 2, 86 básica y 86 contigua 1, en el acta circunstanciada levantada con motivo del cómputo municipal, el cual no se motivó individualmente la apertura de 231 paquetes electorales.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Apercibimiento público</a:t>
                      </a:r>
                    </a:p>
                  </a:txBody>
                  <a:tcPr anchor="ctr">
                    <a:solidFill>
                      <a:schemeClr val="bg2">
                        <a:lumMod val="90000"/>
                      </a:schemeClr>
                    </a:solidFill>
                  </a:tcPr>
                </a:tc>
                <a:extLst>
                  <a:ext uri="{0D108BD9-81ED-4DB2-BD59-A6C34878D82A}">
                    <a16:rowId xmlns:a16="http://schemas.microsoft.com/office/drawing/2014/main" val="367201566"/>
                  </a:ext>
                </a:extLst>
              </a:tr>
              <a:tr h="372922">
                <a:tc>
                  <a:txBody>
                    <a:bodyPr/>
                    <a:lstStyle/>
                    <a:p>
                      <a:pPr algn="ctr"/>
                      <a:r>
                        <a:rPr lang="es-ES" sz="1400" dirty="0"/>
                        <a:t>Ángel Eliú Díaz Montoya</a:t>
                      </a:r>
                    </a:p>
                  </a:txBody>
                  <a:tcPr anchor="ctr">
                    <a:solidFill>
                      <a:schemeClr val="bg2"/>
                    </a:solidFill>
                  </a:tcPr>
                </a:tc>
                <a:tc>
                  <a:txBody>
                    <a:bodyPr/>
                    <a:lstStyle/>
                    <a:p>
                      <a:pPr algn="just"/>
                      <a:r>
                        <a:rPr lang="es-ES" sz="1400" dirty="0"/>
                        <a:t>En atención a la falta de motivación a la apertura de tres paquetes electorales correspondientes a las casillas 84 contigua 2, 86 básica y 86 contigua 1, en el acta circunstanciada levantada con motivo del cómputo municipal, el cual no se motivó individualmente la apertura de 231 paquetes electorales.</a:t>
                      </a:r>
                    </a:p>
                  </a:txBody>
                  <a:tcPr anchor="ctr">
                    <a:solidFill>
                      <a:schemeClr val="bg2"/>
                    </a:solidFill>
                  </a:tcPr>
                </a:tc>
                <a:tc>
                  <a:txBody>
                    <a:bodyPr/>
                    <a:lstStyle/>
                    <a:p>
                      <a:pPr algn="ctr"/>
                      <a:r>
                        <a:rPr lang="es-ES" sz="1400" dirty="0"/>
                        <a:t>Privada</a:t>
                      </a:r>
                    </a:p>
                  </a:txBody>
                  <a:tcPr anchor="ctr">
                    <a:solidFill>
                      <a:schemeClr val="bg2"/>
                    </a:solidFill>
                  </a:tcPr>
                </a:tc>
                <a:tc>
                  <a:txBody>
                    <a:bodyPr/>
                    <a:lstStyle/>
                    <a:p>
                      <a:pPr algn="ctr"/>
                      <a:r>
                        <a:rPr lang="es-ES" sz="1400" dirty="0"/>
                        <a:t>Apercibimiento público</a:t>
                      </a:r>
                    </a:p>
                  </a:txBody>
                  <a:tcPr anchor="ctr">
                    <a:solidFill>
                      <a:schemeClr val="bg2"/>
                    </a:solidFill>
                  </a:tcPr>
                </a:tc>
                <a:extLst>
                  <a:ext uri="{0D108BD9-81ED-4DB2-BD59-A6C34878D82A}">
                    <a16:rowId xmlns:a16="http://schemas.microsoft.com/office/drawing/2014/main" val="1134567340"/>
                  </a:ext>
                </a:extLst>
              </a:tr>
            </a:tbl>
          </a:graphicData>
        </a:graphic>
      </p:graphicFrame>
      <p:sp>
        <p:nvSpPr>
          <p:cNvPr id="8" name="CuadroTexto 7">
            <a:extLst>
              <a:ext uri="{FF2B5EF4-FFF2-40B4-BE49-F238E27FC236}">
                <a16:creationId xmlns:a16="http://schemas.microsoft.com/office/drawing/2014/main" id="{DE7C85C4-CC64-43EF-82C2-9CE2C02F9D30}"/>
              </a:ext>
            </a:extLst>
          </p:cNvPr>
          <p:cNvSpPr txBox="1"/>
          <p:nvPr/>
        </p:nvSpPr>
        <p:spPr>
          <a:xfrm>
            <a:off x="4784721" y="419512"/>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durante el año </a:t>
            </a:r>
            <a:r>
              <a:rPr lang="es-MX" b="1" dirty="0">
                <a:solidFill>
                  <a:srgbClr val="A963A9"/>
                </a:solidFill>
              </a:rPr>
              <a:t>2018</a:t>
            </a:r>
          </a:p>
        </p:txBody>
      </p:sp>
    </p:spTree>
    <p:extLst>
      <p:ext uri="{BB962C8B-B14F-4D97-AF65-F5344CB8AC3E}">
        <p14:creationId xmlns:p14="http://schemas.microsoft.com/office/powerpoint/2010/main" val="25880847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diciembre de 2022</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10" name="Tabla 9">
            <a:extLst>
              <a:ext uri="{FF2B5EF4-FFF2-40B4-BE49-F238E27FC236}">
                <a16:creationId xmlns:a16="http://schemas.microsoft.com/office/drawing/2014/main" id="{69A0361F-6D16-00B1-0BCB-BF1712225EC6}"/>
              </a:ext>
            </a:extLst>
          </p:cNvPr>
          <p:cNvGraphicFramePr>
            <a:graphicFrameLocks noGrp="1"/>
          </p:cNvGraphicFramePr>
          <p:nvPr>
            <p:extLst>
              <p:ext uri="{D42A27DB-BD31-4B8C-83A1-F6EECF244321}">
                <p14:modId xmlns:p14="http://schemas.microsoft.com/office/powerpoint/2010/main" val="2643949487"/>
              </p:ext>
            </p:extLst>
          </p:nvPr>
        </p:nvGraphicFramePr>
        <p:xfrm>
          <a:off x="510895" y="1600200"/>
          <a:ext cx="11170210" cy="4872467"/>
        </p:xfrm>
        <a:graphic>
          <a:graphicData uri="http://schemas.openxmlformats.org/drawingml/2006/table">
            <a:tbl>
              <a:tblPr firstRow="1" bandRow="1">
                <a:tableStyleId>{5C22544A-7EE6-4342-B048-85BDC9FD1C3A}</a:tableStyleId>
              </a:tblPr>
              <a:tblGrid>
                <a:gridCol w="1817968">
                  <a:extLst>
                    <a:ext uri="{9D8B030D-6E8A-4147-A177-3AD203B41FA5}">
                      <a16:colId xmlns:a16="http://schemas.microsoft.com/office/drawing/2014/main" val="649461915"/>
                    </a:ext>
                  </a:extLst>
                </a:gridCol>
                <a:gridCol w="2171700">
                  <a:extLst>
                    <a:ext uri="{9D8B030D-6E8A-4147-A177-3AD203B41FA5}">
                      <a16:colId xmlns:a16="http://schemas.microsoft.com/office/drawing/2014/main" val="203957414"/>
                    </a:ext>
                  </a:extLst>
                </a:gridCol>
                <a:gridCol w="3057525">
                  <a:extLst>
                    <a:ext uri="{9D8B030D-6E8A-4147-A177-3AD203B41FA5}">
                      <a16:colId xmlns:a16="http://schemas.microsoft.com/office/drawing/2014/main" val="2162176112"/>
                    </a:ext>
                  </a:extLst>
                </a:gridCol>
                <a:gridCol w="4123017">
                  <a:extLst>
                    <a:ext uri="{9D8B030D-6E8A-4147-A177-3AD203B41FA5}">
                      <a16:colId xmlns:a16="http://schemas.microsoft.com/office/drawing/2014/main" val="179355289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3261022819"/>
                  </a:ext>
                </a:extLst>
              </a:tr>
              <a:tr h="689154">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Verónica Pulgarín Gutiérrez</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https://ieccloud.iec-sis.org.mx/index.php/s/2JEcHEVwRsIgVOh</a:t>
                      </a:r>
                    </a:p>
                  </a:txBody>
                  <a:tcPr marL="68580" marR="68580" marT="0" marB="0" anchor="ctr">
                    <a:solidFill>
                      <a:schemeClr val="bg2">
                        <a:lumMod val="90000"/>
                      </a:schemeClr>
                    </a:solidFill>
                  </a:tcPr>
                </a:tc>
                <a:extLst>
                  <a:ext uri="{0D108BD9-81ED-4DB2-BD59-A6C34878D82A}">
                    <a16:rowId xmlns:a16="http://schemas.microsoft.com/office/drawing/2014/main" val="814984236"/>
                  </a:ext>
                </a:extLst>
              </a:tr>
              <a:tr h="796066">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Claudia Ivett Rivera Rosales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https://ieccloud.iec-sis.org.mx/index.php/s/UzjX3XfvjlT3WOe</a:t>
                      </a:r>
                    </a:p>
                  </a:txBody>
                  <a:tcPr marL="68580" marR="68580" marT="0" marB="0" anchor="ctr">
                    <a:solidFill>
                      <a:schemeClr val="bg2">
                        <a:lumMod val="90000"/>
                      </a:schemeClr>
                    </a:solidFill>
                  </a:tcPr>
                </a:tc>
                <a:extLst>
                  <a:ext uri="{0D108BD9-81ED-4DB2-BD59-A6C34878D82A}">
                    <a16:rowId xmlns:a16="http://schemas.microsoft.com/office/drawing/2014/main" val="3072692291"/>
                  </a:ext>
                </a:extLst>
              </a:tr>
              <a:tr h="720762">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Alejandra </a:t>
                      </a:r>
                      <a:r>
                        <a:rPr lang="es-MX" sz="1600" dirty="0" err="1">
                          <a:effectLst/>
                          <a:latin typeface="+mn-lt"/>
                          <a:ea typeface="Calibri" panose="020F0502020204030204" pitchFamily="34" charset="0"/>
                          <a:cs typeface="Times New Roman" panose="02020603050405020304" pitchFamily="18" charset="0"/>
                        </a:rPr>
                        <a:t>Esteffany</a:t>
                      </a:r>
                      <a:r>
                        <a:rPr lang="es-MX" sz="1600" dirty="0">
                          <a:effectLst/>
                          <a:latin typeface="+mn-lt"/>
                          <a:ea typeface="Calibri" panose="020F0502020204030204" pitchFamily="34" charset="0"/>
                          <a:cs typeface="Times New Roman" panose="02020603050405020304" pitchFamily="18" charset="0"/>
                        </a:rPr>
                        <a:t> Tienda Bazaldua</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https://ieccloud.iec-sis.org.mx/index.php/s/ye1OAp7UewvB7lK</a:t>
                      </a:r>
                    </a:p>
                  </a:txBody>
                  <a:tcPr marL="68580" marR="68580" marT="0" marB="0" anchor="ctr">
                    <a:solidFill>
                      <a:schemeClr val="bg2">
                        <a:lumMod val="90000"/>
                      </a:schemeClr>
                    </a:solidFill>
                  </a:tcPr>
                </a:tc>
                <a:extLst>
                  <a:ext uri="{0D108BD9-81ED-4DB2-BD59-A6C34878D82A}">
                    <a16:rowId xmlns:a16="http://schemas.microsoft.com/office/drawing/2014/main" val="1477717612"/>
                  </a:ext>
                </a:extLst>
              </a:tr>
              <a:tr h="656216">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Ruth Arely Villalobos Fuentes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de obligaciones</a:t>
                      </a:r>
                    </a:p>
                    <a:p>
                      <a:pPr algn="ctr">
                        <a:lnSpc>
                          <a:spcPct val="115000"/>
                        </a:lnSpc>
                        <a:spcAft>
                          <a:spcPts val="0"/>
                        </a:spcAft>
                      </a:pPr>
                      <a:endParaRPr lang="es-MX"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https://ieccloud.iec-sis.org.mx/index.php/s/ye1OAp7UewvB7lK</a:t>
                      </a:r>
                    </a:p>
                  </a:txBody>
                  <a:tcPr marL="68580" marR="68580" marT="0" marB="0" anchor="ctr">
                    <a:solidFill>
                      <a:schemeClr val="bg2">
                        <a:lumMod val="90000"/>
                      </a:schemeClr>
                    </a:solidFill>
                  </a:tcPr>
                </a:tc>
                <a:extLst>
                  <a:ext uri="{0D108BD9-81ED-4DB2-BD59-A6C34878D82A}">
                    <a16:rowId xmlns:a16="http://schemas.microsoft.com/office/drawing/2014/main" val="190963282"/>
                  </a:ext>
                </a:extLst>
              </a:tr>
              <a:tr h="926031">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David Alejandro Villanueva Rivera</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https://ieccloud.iec-sis.org.mx/index.php/s/HrQsjbqfLDgJvmQ</a:t>
                      </a:r>
                    </a:p>
                  </a:txBody>
                  <a:tcPr marL="68580" marR="68580" marT="0" marB="0" anchor="ctr">
                    <a:solidFill>
                      <a:schemeClr val="bg2">
                        <a:lumMod val="90000"/>
                      </a:schemeClr>
                    </a:solidFill>
                  </a:tcPr>
                </a:tc>
                <a:extLst>
                  <a:ext uri="{0D108BD9-81ED-4DB2-BD59-A6C34878D82A}">
                    <a16:rowId xmlns:a16="http://schemas.microsoft.com/office/drawing/2014/main" val="651574216"/>
                  </a:ext>
                </a:extLst>
              </a:tr>
            </a:tbl>
          </a:graphicData>
        </a:graphic>
      </p:graphicFrame>
      <p:sp>
        <p:nvSpPr>
          <p:cNvPr id="16" name="CuadroTexto 15">
            <a:extLst>
              <a:ext uri="{FF2B5EF4-FFF2-40B4-BE49-F238E27FC236}">
                <a16:creationId xmlns:a16="http://schemas.microsoft.com/office/drawing/2014/main" id="{952AE9E9-80EA-92EE-771E-C3C2D43A1DE1}"/>
              </a:ext>
            </a:extLst>
          </p:cNvPr>
          <p:cNvSpPr txBox="1"/>
          <p:nvPr/>
        </p:nvSpPr>
        <p:spPr>
          <a:xfrm>
            <a:off x="4816994" y="758761"/>
            <a:ext cx="3060566"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en el mes de </a:t>
            </a:r>
            <a:r>
              <a:rPr lang="es-MX" b="1" dirty="0">
                <a:solidFill>
                  <a:srgbClr val="7030A0"/>
                </a:solidFill>
              </a:rPr>
              <a:t>julio de 2022</a:t>
            </a:r>
            <a:endParaRPr lang="es-MX" dirty="0"/>
          </a:p>
        </p:txBody>
      </p:sp>
    </p:spTree>
    <p:extLst>
      <p:ext uri="{BB962C8B-B14F-4D97-AF65-F5344CB8AC3E}">
        <p14:creationId xmlns:p14="http://schemas.microsoft.com/office/powerpoint/2010/main" val="38527599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diciembre de 2022</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10" name="Tabla 9">
            <a:extLst>
              <a:ext uri="{FF2B5EF4-FFF2-40B4-BE49-F238E27FC236}">
                <a16:creationId xmlns:a16="http://schemas.microsoft.com/office/drawing/2014/main" id="{69A0361F-6D16-00B1-0BCB-BF1712225EC6}"/>
              </a:ext>
            </a:extLst>
          </p:cNvPr>
          <p:cNvGraphicFramePr>
            <a:graphicFrameLocks noGrp="1"/>
          </p:cNvGraphicFramePr>
          <p:nvPr>
            <p:extLst>
              <p:ext uri="{D42A27DB-BD31-4B8C-83A1-F6EECF244321}">
                <p14:modId xmlns:p14="http://schemas.microsoft.com/office/powerpoint/2010/main" val="2712177930"/>
              </p:ext>
            </p:extLst>
          </p:nvPr>
        </p:nvGraphicFramePr>
        <p:xfrm>
          <a:off x="510895" y="1600200"/>
          <a:ext cx="11170210" cy="2874302"/>
        </p:xfrm>
        <a:graphic>
          <a:graphicData uri="http://schemas.openxmlformats.org/drawingml/2006/table">
            <a:tbl>
              <a:tblPr firstRow="1" bandRow="1">
                <a:tableStyleId>{5C22544A-7EE6-4342-B048-85BDC9FD1C3A}</a:tableStyleId>
              </a:tblPr>
              <a:tblGrid>
                <a:gridCol w="1817968">
                  <a:extLst>
                    <a:ext uri="{9D8B030D-6E8A-4147-A177-3AD203B41FA5}">
                      <a16:colId xmlns:a16="http://schemas.microsoft.com/office/drawing/2014/main" val="649461915"/>
                    </a:ext>
                  </a:extLst>
                </a:gridCol>
                <a:gridCol w="2128837">
                  <a:extLst>
                    <a:ext uri="{9D8B030D-6E8A-4147-A177-3AD203B41FA5}">
                      <a16:colId xmlns:a16="http://schemas.microsoft.com/office/drawing/2014/main" val="203957414"/>
                    </a:ext>
                  </a:extLst>
                </a:gridCol>
                <a:gridCol w="3557588">
                  <a:extLst>
                    <a:ext uri="{9D8B030D-6E8A-4147-A177-3AD203B41FA5}">
                      <a16:colId xmlns:a16="http://schemas.microsoft.com/office/drawing/2014/main" val="2162176112"/>
                    </a:ext>
                  </a:extLst>
                </a:gridCol>
                <a:gridCol w="3665817">
                  <a:extLst>
                    <a:ext uri="{9D8B030D-6E8A-4147-A177-3AD203B41FA5}">
                      <a16:colId xmlns:a16="http://schemas.microsoft.com/office/drawing/2014/main" val="179355289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3261022819"/>
                  </a:ext>
                </a:extLst>
              </a:tr>
              <a:tr h="686681">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Rosa Laura García </a:t>
                      </a:r>
                      <a:r>
                        <a:rPr lang="es-MX" sz="1600" dirty="0" err="1">
                          <a:effectLst/>
                          <a:latin typeface="+mn-lt"/>
                          <a:ea typeface="Calibri" panose="020F0502020204030204" pitchFamily="34" charset="0"/>
                          <a:cs typeface="Times New Roman" panose="02020603050405020304" pitchFamily="18" charset="0"/>
                        </a:rPr>
                        <a:t>García</a:t>
                      </a:r>
                      <a:endParaRPr lang="es-MX"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de obligaciones</a:t>
                      </a:r>
                    </a:p>
                    <a:p>
                      <a:pPr algn="ctr">
                        <a:lnSpc>
                          <a:spcPct val="115000"/>
                        </a:lnSpc>
                        <a:spcAft>
                          <a:spcPts val="0"/>
                        </a:spcAft>
                      </a:pPr>
                      <a:endParaRPr lang="es-MX"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p>
                      <a:pPr algn="ctr">
                        <a:lnSpc>
                          <a:spcPct val="115000"/>
                        </a:lnSpc>
                        <a:spcAft>
                          <a:spcPts val="0"/>
                        </a:spcAft>
                      </a:pPr>
                      <a:endParaRPr lang="es-MX"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ctr">
                        <a:lnSpc>
                          <a:spcPct val="115000"/>
                        </a:lnSpc>
                        <a:spcAft>
                          <a:spcPts val="0"/>
                        </a:spcAft>
                      </a:pPr>
                      <a:r>
                        <a:rPr lang="es-MX" sz="1600" kern="1200" noProof="0" dirty="0">
                          <a:solidFill>
                            <a:schemeClr val="dk1"/>
                          </a:solidFill>
                          <a:effectLst/>
                          <a:latin typeface="+mn-lt"/>
                          <a:ea typeface="+mn-ea"/>
                          <a:cs typeface="+mn-cs"/>
                        </a:rPr>
                        <a:t>Inhabilitación temporal para desempeñar empleos, cargos o comisiones en el servicio publico y para participar en adquisiciones, arrendamiento, servicios u obras publicas por un periodo de tres (03) meses</a:t>
                      </a:r>
                    </a:p>
                    <a:p>
                      <a:pPr algn="ctr">
                        <a:lnSpc>
                          <a:spcPct val="115000"/>
                        </a:lnSpc>
                        <a:spcAft>
                          <a:spcPts val="0"/>
                        </a:spcAft>
                      </a:pPr>
                      <a:r>
                        <a:rPr lang="es-MX" sz="1600" kern="1200" noProof="0" dirty="0">
                          <a:solidFill>
                            <a:schemeClr val="dk1"/>
                          </a:solidFill>
                          <a:effectLst/>
                          <a:latin typeface="+mn-lt"/>
                          <a:ea typeface="+mn-ea"/>
                          <a:cs typeface="+mn-cs"/>
                        </a:rPr>
                        <a:t>https://ieccloud.iec-sis.org.mx/index.php/s/Jl5BzHJnslmuFdi</a:t>
                      </a:r>
                    </a:p>
                  </a:txBody>
                  <a:tcPr marL="68580" marR="68580" marT="0" marB="0" anchor="ctr">
                    <a:solidFill>
                      <a:schemeClr val="bg2">
                        <a:lumMod val="90000"/>
                      </a:schemeClr>
                    </a:solidFill>
                  </a:tcPr>
                </a:tc>
                <a:extLst>
                  <a:ext uri="{0D108BD9-81ED-4DB2-BD59-A6C34878D82A}">
                    <a16:rowId xmlns:a16="http://schemas.microsoft.com/office/drawing/2014/main" val="1034361623"/>
                  </a:ext>
                </a:extLst>
              </a:tr>
            </a:tbl>
          </a:graphicData>
        </a:graphic>
      </p:graphicFrame>
      <p:sp>
        <p:nvSpPr>
          <p:cNvPr id="16" name="CuadroTexto 15">
            <a:extLst>
              <a:ext uri="{FF2B5EF4-FFF2-40B4-BE49-F238E27FC236}">
                <a16:creationId xmlns:a16="http://schemas.microsoft.com/office/drawing/2014/main" id="{952AE9E9-80EA-92EE-771E-C3C2D43A1DE1}"/>
              </a:ext>
            </a:extLst>
          </p:cNvPr>
          <p:cNvSpPr txBox="1"/>
          <p:nvPr/>
        </p:nvSpPr>
        <p:spPr>
          <a:xfrm>
            <a:off x="4816994" y="758761"/>
            <a:ext cx="3060566"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en el mes de </a:t>
            </a:r>
            <a:r>
              <a:rPr lang="es-MX" b="1" dirty="0">
                <a:solidFill>
                  <a:srgbClr val="7030A0"/>
                </a:solidFill>
              </a:rPr>
              <a:t>julio de 2022</a:t>
            </a:r>
            <a:endParaRPr lang="es-MX" dirty="0"/>
          </a:p>
        </p:txBody>
      </p:sp>
      <p:graphicFrame>
        <p:nvGraphicFramePr>
          <p:cNvPr id="2" name="Tabla 1">
            <a:extLst>
              <a:ext uri="{FF2B5EF4-FFF2-40B4-BE49-F238E27FC236}">
                <a16:creationId xmlns:a16="http://schemas.microsoft.com/office/drawing/2014/main" id="{ADA6E20F-6B23-5A0F-F494-7AA06CAEAF16}"/>
              </a:ext>
            </a:extLst>
          </p:cNvPr>
          <p:cNvGraphicFramePr>
            <a:graphicFrameLocks noGrp="1"/>
          </p:cNvGraphicFramePr>
          <p:nvPr>
            <p:extLst>
              <p:ext uri="{D42A27DB-BD31-4B8C-83A1-F6EECF244321}">
                <p14:modId xmlns:p14="http://schemas.microsoft.com/office/powerpoint/2010/main" val="880585289"/>
              </p:ext>
            </p:extLst>
          </p:nvPr>
        </p:nvGraphicFramePr>
        <p:xfrm>
          <a:off x="510895" y="4495821"/>
          <a:ext cx="11181043" cy="875794"/>
        </p:xfrm>
        <a:graphic>
          <a:graphicData uri="http://schemas.openxmlformats.org/drawingml/2006/table">
            <a:tbl>
              <a:tblPr firstRow="1" bandRow="1">
                <a:tableStyleId>{5C22544A-7EE6-4342-B048-85BDC9FD1C3A}</a:tableStyleId>
              </a:tblPr>
              <a:tblGrid>
                <a:gridCol w="1830084">
                  <a:extLst>
                    <a:ext uri="{9D8B030D-6E8A-4147-A177-3AD203B41FA5}">
                      <a16:colId xmlns:a16="http://schemas.microsoft.com/office/drawing/2014/main" val="520179494"/>
                    </a:ext>
                  </a:extLst>
                </a:gridCol>
                <a:gridCol w="2114550">
                  <a:extLst>
                    <a:ext uri="{9D8B030D-6E8A-4147-A177-3AD203B41FA5}">
                      <a16:colId xmlns:a16="http://schemas.microsoft.com/office/drawing/2014/main" val="1294171777"/>
                    </a:ext>
                  </a:extLst>
                </a:gridCol>
                <a:gridCol w="3557588">
                  <a:extLst>
                    <a:ext uri="{9D8B030D-6E8A-4147-A177-3AD203B41FA5}">
                      <a16:colId xmlns:a16="http://schemas.microsoft.com/office/drawing/2014/main" val="1911089942"/>
                    </a:ext>
                  </a:extLst>
                </a:gridCol>
                <a:gridCol w="3678821">
                  <a:extLst>
                    <a:ext uri="{9D8B030D-6E8A-4147-A177-3AD203B41FA5}">
                      <a16:colId xmlns:a16="http://schemas.microsoft.com/office/drawing/2014/main" val="692531450"/>
                    </a:ext>
                  </a:extLst>
                </a:gridCol>
              </a:tblGrid>
              <a:tr h="875794">
                <a:tc>
                  <a:txBody>
                    <a:bodyPr/>
                    <a:lstStyle/>
                    <a:p>
                      <a:pPr algn="ctr">
                        <a:lnSpc>
                          <a:spcPct val="115000"/>
                        </a:lnSpc>
                        <a:spcAft>
                          <a:spcPts val="0"/>
                        </a:spcAft>
                      </a:pPr>
                      <a:r>
                        <a:rPr lang="es-MX" sz="1600" b="0" dirty="0">
                          <a:solidFill>
                            <a:schemeClr val="tx1"/>
                          </a:solidFill>
                          <a:effectLst/>
                          <a:latin typeface="+mn-lt"/>
                          <a:ea typeface="Calibri" panose="020F0502020204030204" pitchFamily="34" charset="0"/>
                          <a:cs typeface="Times New Roman" panose="02020603050405020304" pitchFamily="18" charset="0"/>
                        </a:rPr>
                        <a:t>Hilda Rubí Salazar Vázquez</a:t>
                      </a:r>
                    </a:p>
                  </a:txBody>
                  <a:tcPr marL="68580" marR="68580" marT="0" marB="0" anchor="ctr">
                    <a:solidFill>
                      <a:schemeClr val="bg2">
                        <a:lumMod val="90000"/>
                      </a:schemeClr>
                    </a:solidFill>
                  </a:tcPr>
                </a:tc>
                <a:tc>
                  <a:txBody>
                    <a:bodyPr/>
                    <a:lstStyle/>
                    <a:p>
                      <a:pPr algn="ctr">
                        <a:lnSpc>
                          <a:spcPct val="115000"/>
                        </a:lnSpc>
                        <a:spcAft>
                          <a:spcPts val="0"/>
                        </a:spcAft>
                      </a:pPr>
                      <a:r>
                        <a:rPr lang="es-MX" sz="1600" b="0" dirty="0">
                          <a:solidFill>
                            <a:schemeClr val="tx1"/>
                          </a:solidFill>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b="0" dirty="0">
                          <a:solidFill>
                            <a:schemeClr val="tx1"/>
                          </a:solidFill>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b="0" noProof="0" dirty="0">
                          <a:solidFill>
                            <a:schemeClr val="tx1"/>
                          </a:solidFill>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b="0" noProof="0" dirty="0">
                          <a:solidFill>
                            <a:schemeClr val="tx1"/>
                          </a:solidFill>
                          <a:effectLst/>
                          <a:latin typeface="+mn-lt"/>
                          <a:ea typeface="Calibri" panose="020F0502020204030204" pitchFamily="34" charset="0"/>
                          <a:cs typeface="Times New Roman" panose="02020603050405020304" pitchFamily="18" charset="0"/>
                        </a:rPr>
                        <a:t>https://ieccloud.iec-sis.org.mx/index.php/s/rBe6IVjV3HDV7Tu</a:t>
                      </a:r>
                    </a:p>
                  </a:txBody>
                  <a:tcPr marL="68580" marR="68580" marT="0" marB="0" anchor="ctr">
                    <a:solidFill>
                      <a:schemeClr val="bg2">
                        <a:lumMod val="90000"/>
                      </a:schemeClr>
                    </a:solidFill>
                  </a:tcPr>
                </a:tc>
                <a:extLst>
                  <a:ext uri="{0D108BD9-81ED-4DB2-BD59-A6C34878D82A}">
                    <a16:rowId xmlns:a16="http://schemas.microsoft.com/office/drawing/2014/main" val="3990316042"/>
                  </a:ext>
                </a:extLst>
              </a:tr>
            </a:tbl>
          </a:graphicData>
        </a:graphic>
      </p:graphicFrame>
    </p:spTree>
    <p:extLst>
      <p:ext uri="{BB962C8B-B14F-4D97-AF65-F5344CB8AC3E}">
        <p14:creationId xmlns:p14="http://schemas.microsoft.com/office/powerpoint/2010/main" val="4844685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diciembre de 2022</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10" name="Tabla 9">
            <a:extLst>
              <a:ext uri="{FF2B5EF4-FFF2-40B4-BE49-F238E27FC236}">
                <a16:creationId xmlns:a16="http://schemas.microsoft.com/office/drawing/2014/main" id="{69A0361F-6D16-00B1-0BCB-BF1712225EC6}"/>
              </a:ext>
            </a:extLst>
          </p:cNvPr>
          <p:cNvGraphicFramePr>
            <a:graphicFrameLocks noGrp="1"/>
          </p:cNvGraphicFramePr>
          <p:nvPr>
            <p:extLst>
              <p:ext uri="{D42A27DB-BD31-4B8C-83A1-F6EECF244321}">
                <p14:modId xmlns:p14="http://schemas.microsoft.com/office/powerpoint/2010/main" val="3242309389"/>
              </p:ext>
            </p:extLst>
          </p:nvPr>
        </p:nvGraphicFramePr>
        <p:xfrm>
          <a:off x="505478" y="1486233"/>
          <a:ext cx="11181043" cy="4729398"/>
        </p:xfrm>
        <a:graphic>
          <a:graphicData uri="http://schemas.openxmlformats.org/drawingml/2006/table">
            <a:tbl>
              <a:tblPr firstRow="1" bandRow="1">
                <a:tableStyleId>{5C22544A-7EE6-4342-B048-85BDC9FD1C3A}</a:tableStyleId>
              </a:tblPr>
              <a:tblGrid>
                <a:gridCol w="1828801">
                  <a:extLst>
                    <a:ext uri="{9D8B030D-6E8A-4147-A177-3AD203B41FA5}">
                      <a16:colId xmlns:a16="http://schemas.microsoft.com/office/drawing/2014/main" val="649461915"/>
                    </a:ext>
                  </a:extLst>
                </a:gridCol>
                <a:gridCol w="2009121">
                  <a:extLst>
                    <a:ext uri="{9D8B030D-6E8A-4147-A177-3AD203B41FA5}">
                      <a16:colId xmlns:a16="http://schemas.microsoft.com/office/drawing/2014/main" val="203957414"/>
                    </a:ext>
                  </a:extLst>
                </a:gridCol>
                <a:gridCol w="3357563">
                  <a:extLst>
                    <a:ext uri="{9D8B030D-6E8A-4147-A177-3AD203B41FA5}">
                      <a16:colId xmlns:a16="http://schemas.microsoft.com/office/drawing/2014/main" val="2162176112"/>
                    </a:ext>
                  </a:extLst>
                </a:gridCol>
                <a:gridCol w="3985558">
                  <a:extLst>
                    <a:ext uri="{9D8B030D-6E8A-4147-A177-3AD203B41FA5}">
                      <a16:colId xmlns:a16="http://schemas.microsoft.com/office/drawing/2014/main" val="1793552894"/>
                    </a:ext>
                  </a:extLst>
                </a:gridCol>
              </a:tblGrid>
              <a:tr h="485776">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3261022819"/>
                  </a:ext>
                </a:extLst>
              </a:tr>
              <a:tr h="902611">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Yuriria Rendón Yáñez</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Amonestación pública</a:t>
                      </a:r>
                    </a:p>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https://ieccloud.iec-sis.org.mx/index.php/s/NoHDfigTVveTQHR</a:t>
                      </a:r>
                    </a:p>
                  </a:txBody>
                  <a:tcPr marL="68580" marR="68580" marT="0" marB="0" anchor="ctr">
                    <a:solidFill>
                      <a:schemeClr val="bg2">
                        <a:lumMod val="90000"/>
                      </a:schemeClr>
                    </a:solidFill>
                  </a:tcPr>
                </a:tc>
                <a:extLst>
                  <a:ext uri="{0D108BD9-81ED-4DB2-BD59-A6C34878D82A}">
                    <a16:rowId xmlns:a16="http://schemas.microsoft.com/office/drawing/2014/main" val="3127003578"/>
                  </a:ext>
                </a:extLst>
              </a:tr>
              <a:tr h="902611">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Luis Ricardo Díaz Valdez</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Amonestación pública</a:t>
                      </a:r>
                    </a:p>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https://ieccloud.iec-sis.org.mx/index.php/s/gFcrIxVxrmcPMfU</a:t>
                      </a:r>
                    </a:p>
                  </a:txBody>
                  <a:tcPr marL="68580" marR="68580" marT="0" marB="0" anchor="ctr">
                    <a:solidFill>
                      <a:schemeClr val="bg2">
                        <a:lumMod val="90000"/>
                      </a:schemeClr>
                    </a:solidFill>
                  </a:tcPr>
                </a:tc>
                <a:extLst>
                  <a:ext uri="{0D108BD9-81ED-4DB2-BD59-A6C34878D82A}">
                    <a16:rowId xmlns:a16="http://schemas.microsoft.com/office/drawing/2014/main" val="2489067092"/>
                  </a:ext>
                </a:extLst>
              </a:tr>
              <a:tr h="1681604">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José María Muñoz Martínez</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00000"/>
                        </a:lnSpc>
                      </a:pPr>
                      <a:r>
                        <a:rPr lang="es-MX" sz="1600" kern="1200" dirty="0">
                          <a:solidFill>
                            <a:schemeClr val="dk1"/>
                          </a:solidFill>
                          <a:effectLst/>
                          <a:latin typeface="+mn-lt"/>
                          <a:ea typeface="+mn-ea"/>
                          <a:cs typeface="+mn-cs"/>
                        </a:rPr>
                        <a:t>Incumplimiento al apartado 5.2 del Protocolo de Seguridad Sanitaria para el Registro de Candidaturas para el Proceso Electoral Ordinario 2020</a:t>
                      </a:r>
                    </a:p>
                    <a:p>
                      <a:pPr algn="ctr">
                        <a:lnSpc>
                          <a:spcPct val="100000"/>
                        </a:lnSpc>
                      </a:pPr>
                      <a:r>
                        <a:rPr lang="es-MX" sz="1600" kern="1200" dirty="0">
                          <a:solidFill>
                            <a:schemeClr val="dk1"/>
                          </a:solidFill>
                          <a:effectLst/>
                          <a:latin typeface="+mn-lt"/>
                          <a:ea typeface="+mn-ea"/>
                          <a:cs typeface="+mn-cs"/>
                        </a:rPr>
                        <a:t>Incumplimiento al artículo 49 fracción I y II de la Ley General de Responsabilidades Administrativas</a:t>
                      </a:r>
                    </a:p>
                    <a:p>
                      <a:pPr marL="0" marR="0" lvl="0" indent="0" algn="ctr" defTabSz="914411" rtl="0" eaLnBrk="1" fontAlgn="auto" latinLnBrk="0" hangingPunct="1">
                        <a:lnSpc>
                          <a:spcPct val="100000"/>
                        </a:lnSpc>
                        <a:spcBef>
                          <a:spcPts val="0"/>
                        </a:spcBef>
                        <a:spcAft>
                          <a:spcPts val="0"/>
                        </a:spcAft>
                        <a:buClrTx/>
                        <a:buSzTx/>
                        <a:buFontTx/>
                        <a:buNone/>
                        <a:tabLst/>
                        <a:defRPr/>
                      </a:pPr>
                      <a:r>
                        <a:rPr lang="es-MX" sz="1600" kern="1200" dirty="0">
                          <a:solidFill>
                            <a:schemeClr val="dk1"/>
                          </a:solidFill>
                          <a:effectLst/>
                          <a:latin typeface="+mn-lt"/>
                          <a:ea typeface="+mn-ea"/>
                          <a:cs typeface="+mn-cs"/>
                        </a:rPr>
                        <a:t>Incumplimiento al artículo 63 del Reglamento Interior  del Instituto Electoral de Coahuila</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https://ieccloud.iec-sis.org.mx/index.php/s/JbytyXfvDOQAoxT</a:t>
                      </a:r>
                    </a:p>
                  </a:txBody>
                  <a:tcPr marL="68580" marR="68580" marT="0" marB="0" anchor="ctr">
                    <a:solidFill>
                      <a:schemeClr val="bg2">
                        <a:lumMod val="90000"/>
                      </a:schemeClr>
                    </a:solidFill>
                  </a:tcPr>
                </a:tc>
                <a:extLst>
                  <a:ext uri="{0D108BD9-81ED-4DB2-BD59-A6C34878D82A}">
                    <a16:rowId xmlns:a16="http://schemas.microsoft.com/office/drawing/2014/main" val="3072692291"/>
                  </a:ext>
                </a:extLst>
              </a:tr>
            </a:tbl>
          </a:graphicData>
        </a:graphic>
      </p:graphicFrame>
      <p:sp>
        <p:nvSpPr>
          <p:cNvPr id="16" name="CuadroTexto 15">
            <a:extLst>
              <a:ext uri="{FF2B5EF4-FFF2-40B4-BE49-F238E27FC236}">
                <a16:creationId xmlns:a16="http://schemas.microsoft.com/office/drawing/2014/main" id="{952AE9E9-80EA-92EE-771E-C3C2D43A1DE1}"/>
              </a:ext>
            </a:extLst>
          </p:cNvPr>
          <p:cNvSpPr txBox="1"/>
          <p:nvPr/>
        </p:nvSpPr>
        <p:spPr>
          <a:xfrm>
            <a:off x="4816994" y="758761"/>
            <a:ext cx="3060566"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en el mes de </a:t>
            </a:r>
            <a:r>
              <a:rPr lang="es-MX" b="1" dirty="0">
                <a:solidFill>
                  <a:srgbClr val="7030A0"/>
                </a:solidFill>
              </a:rPr>
              <a:t>julio de 2022</a:t>
            </a:r>
            <a:endParaRPr lang="es-MX" dirty="0"/>
          </a:p>
        </p:txBody>
      </p:sp>
    </p:spTree>
    <p:extLst>
      <p:ext uri="{BB962C8B-B14F-4D97-AF65-F5344CB8AC3E}">
        <p14:creationId xmlns:p14="http://schemas.microsoft.com/office/powerpoint/2010/main" val="21832633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agosto de 2022, </a:t>
            </a:r>
            <a:r>
              <a:rPr lang="es-MX" dirty="0"/>
              <a:t>no se aplicaron sanciones administrativas por parte de la Contraloría Interna de este Instituto.</a:t>
            </a: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diciembre de 2022</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971424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septiembre de 2022, </a:t>
            </a:r>
            <a:r>
              <a:rPr lang="es-MX" dirty="0"/>
              <a:t>no se aplicaron sanciones administrativas por parte de la Contraloría Interna de este Instituto.</a:t>
            </a: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diciembre de 2022</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963385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octubre de 2022, </a:t>
            </a:r>
            <a:r>
              <a:rPr lang="es-MX" dirty="0"/>
              <a:t>no se aplicaron sanciones administrativas por parte de la Contraloría Interna de este Instituto.</a:t>
            </a: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diciembre de 2022</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122469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noviembre de 2022, </a:t>
            </a:r>
            <a:r>
              <a:rPr lang="es-MX" dirty="0"/>
              <a:t>no se aplicaron sanciones administrativas por parte de la Contraloría Interna de este Instituto.</a:t>
            </a: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diciembre de 2022</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29272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diciembre de 2022, </a:t>
            </a:r>
            <a:r>
              <a:rPr lang="es-MX" dirty="0"/>
              <a:t>no se aplicaron sanciones administrativas por parte de la Contraloría Interna de este Instituto.</a:t>
            </a: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diciembre de 2022</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46501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diciembre de 2022</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3926093354"/>
              </p:ext>
            </p:extLst>
          </p:nvPr>
        </p:nvGraphicFramePr>
        <p:xfrm>
          <a:off x="610972" y="1405092"/>
          <a:ext cx="11126029" cy="4267200"/>
        </p:xfrm>
        <a:graphic>
          <a:graphicData uri="http://schemas.openxmlformats.org/drawingml/2006/table">
            <a:tbl>
              <a:tblPr firstRow="1" bandRow="1">
                <a:tableStyleId>{5C22544A-7EE6-4342-B048-85BDC9FD1C3A}</a:tableStyleId>
              </a:tblPr>
              <a:tblGrid>
                <a:gridCol w="1368553">
                  <a:extLst>
                    <a:ext uri="{9D8B030D-6E8A-4147-A177-3AD203B41FA5}">
                      <a16:colId xmlns:a16="http://schemas.microsoft.com/office/drawing/2014/main" val="3815405295"/>
                    </a:ext>
                  </a:extLst>
                </a:gridCol>
                <a:gridCol w="6685871">
                  <a:extLst>
                    <a:ext uri="{9D8B030D-6E8A-4147-A177-3AD203B41FA5}">
                      <a16:colId xmlns:a16="http://schemas.microsoft.com/office/drawing/2014/main" val="1609311639"/>
                    </a:ext>
                  </a:extLst>
                </a:gridCol>
                <a:gridCol w="1590261">
                  <a:extLst>
                    <a:ext uri="{9D8B030D-6E8A-4147-A177-3AD203B41FA5}">
                      <a16:colId xmlns:a16="http://schemas.microsoft.com/office/drawing/2014/main" val="3091896015"/>
                    </a:ext>
                  </a:extLst>
                </a:gridCol>
                <a:gridCol w="1481344">
                  <a:extLst>
                    <a:ext uri="{9D8B030D-6E8A-4147-A177-3AD203B41FA5}">
                      <a16:colId xmlns:a16="http://schemas.microsoft.com/office/drawing/2014/main" val="3243898174"/>
                    </a:ext>
                  </a:extLst>
                </a:gridCol>
              </a:tblGrid>
              <a:tr h="488469">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400" dirty="0" err="1"/>
                        <a:t>Fasur</a:t>
                      </a:r>
                      <a:r>
                        <a:rPr lang="es-ES" sz="1400" dirty="0"/>
                        <a:t> Hiram Rodríguez Luna</a:t>
                      </a:r>
                    </a:p>
                  </a:txBody>
                  <a:tcPr anchor="ctr">
                    <a:solidFill>
                      <a:schemeClr val="bg2"/>
                    </a:solidFill>
                  </a:tcPr>
                </a:tc>
                <a:tc>
                  <a:txBody>
                    <a:bodyPr/>
                    <a:lstStyle/>
                    <a:p>
                      <a:pPr algn="just"/>
                      <a:r>
                        <a:rPr lang="es-ES" sz="1400" dirty="0"/>
                        <a:t>En atención a la falta de </a:t>
                      </a:r>
                      <a:r>
                        <a:rPr lang="es-ES" sz="1400" dirty="0" err="1"/>
                        <a:t>solventación</a:t>
                      </a:r>
                      <a:r>
                        <a:rPr lang="es-ES" sz="1400" dirty="0"/>
                        <a:t> a las observaciones determinadas en la Auditoría de seguimiento al 4º Avance de Gestión de la Cuenta Pública 2015 de la Contraloría Interna. Teniendo como resultado un deficiente desempeño en sus funciones, responsabilidades que se resumen en un total de dos (02) observaciones.</a:t>
                      </a:r>
                    </a:p>
                  </a:txBody>
                  <a:tcPr anchor="ctr">
                    <a:solidFill>
                      <a:schemeClr val="bg2"/>
                    </a:solidFill>
                  </a:tcPr>
                </a:tc>
                <a:tc>
                  <a:txBody>
                    <a:bodyPr/>
                    <a:lstStyle/>
                    <a:p>
                      <a:pPr algn="ctr"/>
                      <a:r>
                        <a:rPr lang="es-ES" sz="1400" dirty="0"/>
                        <a:t>Privada</a:t>
                      </a:r>
                    </a:p>
                  </a:txBody>
                  <a:tcPr anchor="ctr">
                    <a:solidFill>
                      <a:schemeClr val="bg2"/>
                    </a:solidFill>
                  </a:tcPr>
                </a:tc>
                <a:tc>
                  <a:txBody>
                    <a:bodyPr/>
                    <a:lstStyle/>
                    <a:p>
                      <a:pPr algn="ctr"/>
                      <a:r>
                        <a:rPr lang="es-ES" sz="1400" dirty="0"/>
                        <a:t> Amonestación pública</a:t>
                      </a:r>
                    </a:p>
                  </a:txBody>
                  <a:tcPr anchor="ctr">
                    <a:solidFill>
                      <a:schemeClr val="bg2"/>
                    </a:solidFill>
                  </a:tcPr>
                </a:tc>
                <a:extLst>
                  <a:ext uri="{0D108BD9-81ED-4DB2-BD59-A6C34878D82A}">
                    <a16:rowId xmlns:a16="http://schemas.microsoft.com/office/drawing/2014/main" val="687376686"/>
                  </a:ext>
                </a:extLst>
              </a:tr>
              <a:tr h="372922">
                <a:tc>
                  <a:txBody>
                    <a:bodyPr/>
                    <a:lstStyle/>
                    <a:p>
                      <a:pPr algn="ctr"/>
                      <a:r>
                        <a:rPr lang="es-ES" sz="1400" dirty="0"/>
                        <a:t>Jesús Javier Covarrubias Delgado</a:t>
                      </a:r>
                    </a:p>
                  </a:txBody>
                  <a:tcPr anchor="ctr">
                    <a:solidFill>
                      <a:schemeClr val="bg2">
                        <a:lumMod val="90000"/>
                      </a:schemeClr>
                    </a:solidFill>
                  </a:tcPr>
                </a:tc>
                <a:tc>
                  <a:txBody>
                    <a:bodyPr/>
                    <a:lstStyle/>
                    <a:p>
                      <a:pPr algn="just"/>
                      <a:r>
                        <a:rPr lang="es-ES" sz="1400" dirty="0"/>
                        <a:t>En atención a la falta de </a:t>
                      </a:r>
                      <a:r>
                        <a:rPr lang="es-ES" sz="1400" dirty="0" err="1"/>
                        <a:t>solventación</a:t>
                      </a:r>
                      <a:r>
                        <a:rPr lang="es-ES" sz="1400" dirty="0"/>
                        <a:t> a las observaciones determinadas en la Auditoría de seguimiento al 4º Avance de Gestión de la Cuenta Pública 2015 de la Contraloría Interna. Teniendo como resultado un deficiente desempeño en sus funciones, responsabilidades que se resumen en un total de una (01) observaciones.</a:t>
                      </a:r>
                    </a:p>
                  </a:txBody>
                  <a:tcPr anchor="ctr">
                    <a:solidFill>
                      <a:schemeClr val="bg2">
                        <a:lumMod val="90000"/>
                      </a:schemeClr>
                    </a:solidFill>
                  </a:tcPr>
                </a:tc>
                <a:tc>
                  <a:txBody>
                    <a:bodyPr/>
                    <a:lstStyle/>
                    <a:p>
                      <a:pPr algn="ctr"/>
                      <a:r>
                        <a:rPr lang="es-ES" sz="1400"/>
                        <a:t>Privada</a:t>
                      </a:r>
                      <a:endParaRPr lang="es-ES" sz="1400" dirty="0"/>
                    </a:p>
                  </a:txBody>
                  <a:tcPr anchor="ctr">
                    <a:solidFill>
                      <a:schemeClr val="bg2">
                        <a:lumMod val="90000"/>
                      </a:schemeClr>
                    </a:solidFill>
                  </a:tcPr>
                </a:tc>
                <a:tc>
                  <a:txBody>
                    <a:bodyPr/>
                    <a:lstStyle/>
                    <a:p>
                      <a:pPr algn="ctr"/>
                      <a:r>
                        <a:rPr lang="es-ES" sz="1400" dirty="0"/>
                        <a:t>Apercibimiento público</a:t>
                      </a:r>
                    </a:p>
                  </a:txBody>
                  <a:tcPr anchor="ctr">
                    <a:solidFill>
                      <a:schemeClr val="bg2">
                        <a:lumMod val="90000"/>
                      </a:schemeClr>
                    </a:solidFill>
                  </a:tcPr>
                </a:tc>
                <a:extLst>
                  <a:ext uri="{0D108BD9-81ED-4DB2-BD59-A6C34878D82A}">
                    <a16:rowId xmlns:a16="http://schemas.microsoft.com/office/drawing/2014/main" val="894425789"/>
                  </a:ext>
                </a:extLst>
              </a:tr>
              <a:tr h="372922">
                <a:tc>
                  <a:txBody>
                    <a:bodyPr/>
                    <a:lstStyle/>
                    <a:p>
                      <a:pPr algn="ctr"/>
                      <a:r>
                        <a:rPr lang="es-ES" sz="1400" dirty="0"/>
                        <a:t>Félix Picazo Adame</a:t>
                      </a:r>
                    </a:p>
                  </a:txBody>
                  <a:tcPr anchor="ctr">
                    <a:solidFill>
                      <a:schemeClr val="bg2">
                        <a:lumMod val="90000"/>
                      </a:schemeClr>
                    </a:solidFill>
                  </a:tcPr>
                </a:tc>
                <a:tc>
                  <a:txBody>
                    <a:bodyPr/>
                    <a:lstStyle/>
                    <a:p>
                      <a:pPr algn="just"/>
                      <a:r>
                        <a:rPr lang="es-ES" sz="1400" dirty="0"/>
                        <a:t>En atención a que el presidente del Comité Municipal de San Pedro de las Colonias omitió dar el trámite debido al medio de impugnación presentado en diez de junio de 2017, de conformidad con lo establecido al artículo 45 de la Ley de Medios de Impugnación, dado que su desempeño no garantizó los principios de certeza, legalidad, independencia, imparcialidad y objetividad, señalados en el artículo 52 de la Ley de Responsabilidad de los Servidores Públicos Estatales y Municipales del Estado de Coahuila de Zaragoza, así como lo dispuesto en el 404 numeral 1, incisos c), g), j) y k) del Código Electoral para el Estado de Coahuila de Zaragoza, vigente. </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 Amonestación pública</a:t>
                      </a:r>
                    </a:p>
                  </a:txBody>
                  <a:tcPr anchor="ctr">
                    <a:solidFill>
                      <a:schemeClr val="bg2">
                        <a:lumMod val="90000"/>
                      </a:schemeClr>
                    </a:solidFill>
                  </a:tcPr>
                </a:tc>
                <a:extLst>
                  <a:ext uri="{0D108BD9-81ED-4DB2-BD59-A6C34878D82A}">
                    <a16:rowId xmlns:a16="http://schemas.microsoft.com/office/drawing/2014/main" val="1187102400"/>
                  </a:ext>
                </a:extLst>
              </a:tr>
            </a:tbl>
          </a:graphicData>
        </a:graphic>
      </p:graphicFrame>
      <p:sp>
        <p:nvSpPr>
          <p:cNvPr id="8" name="CuadroTexto 7">
            <a:extLst>
              <a:ext uri="{FF2B5EF4-FFF2-40B4-BE49-F238E27FC236}">
                <a16:creationId xmlns:a16="http://schemas.microsoft.com/office/drawing/2014/main" id="{478B825C-F946-4B80-BBA3-69BF3195A103}"/>
              </a:ext>
            </a:extLst>
          </p:cNvPr>
          <p:cNvSpPr txBox="1"/>
          <p:nvPr/>
        </p:nvSpPr>
        <p:spPr>
          <a:xfrm>
            <a:off x="4784721" y="419512"/>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durante el año </a:t>
            </a:r>
            <a:r>
              <a:rPr lang="es-MX" b="1" dirty="0">
                <a:solidFill>
                  <a:srgbClr val="A963A9"/>
                </a:solidFill>
              </a:rPr>
              <a:t>2018</a:t>
            </a:r>
          </a:p>
        </p:txBody>
      </p:sp>
    </p:spTree>
    <p:extLst>
      <p:ext uri="{BB962C8B-B14F-4D97-AF65-F5344CB8AC3E}">
        <p14:creationId xmlns:p14="http://schemas.microsoft.com/office/powerpoint/2010/main" val="3825710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67502"/>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diciembre de 2022</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1063070709"/>
              </p:ext>
            </p:extLst>
          </p:nvPr>
        </p:nvGraphicFramePr>
        <p:xfrm>
          <a:off x="610973" y="2232816"/>
          <a:ext cx="10970056" cy="4236720"/>
        </p:xfrm>
        <a:graphic>
          <a:graphicData uri="http://schemas.openxmlformats.org/drawingml/2006/table">
            <a:tbl>
              <a:tblPr firstRow="1" bandRow="1">
                <a:tableStyleId>{5C22544A-7EE6-4342-B048-85BDC9FD1C3A}</a:tableStyleId>
              </a:tblPr>
              <a:tblGrid>
                <a:gridCol w="1349368">
                  <a:extLst>
                    <a:ext uri="{9D8B030D-6E8A-4147-A177-3AD203B41FA5}">
                      <a16:colId xmlns:a16="http://schemas.microsoft.com/office/drawing/2014/main" val="3815405295"/>
                    </a:ext>
                  </a:extLst>
                </a:gridCol>
                <a:gridCol w="6592143">
                  <a:extLst>
                    <a:ext uri="{9D8B030D-6E8A-4147-A177-3AD203B41FA5}">
                      <a16:colId xmlns:a16="http://schemas.microsoft.com/office/drawing/2014/main" val="1609311639"/>
                    </a:ext>
                  </a:extLst>
                </a:gridCol>
                <a:gridCol w="1567968">
                  <a:extLst>
                    <a:ext uri="{9D8B030D-6E8A-4147-A177-3AD203B41FA5}">
                      <a16:colId xmlns:a16="http://schemas.microsoft.com/office/drawing/2014/main" val="3091896015"/>
                    </a:ext>
                  </a:extLst>
                </a:gridCol>
                <a:gridCol w="1460577">
                  <a:extLst>
                    <a:ext uri="{9D8B030D-6E8A-4147-A177-3AD203B41FA5}">
                      <a16:colId xmlns:a16="http://schemas.microsoft.com/office/drawing/2014/main" val="3243898174"/>
                    </a:ext>
                  </a:extLst>
                </a:gridCol>
              </a:tblGrid>
              <a:tr h="355706">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400" dirty="0" err="1"/>
                        <a:t>Fasur</a:t>
                      </a:r>
                      <a:r>
                        <a:rPr lang="es-ES" sz="1400" dirty="0"/>
                        <a:t> Hiram Rodríguez Luna</a:t>
                      </a:r>
                    </a:p>
                  </a:txBody>
                  <a:tcPr anchor="ctr">
                    <a:solidFill>
                      <a:schemeClr val="bg2"/>
                    </a:solidFill>
                  </a:tcPr>
                </a:tc>
                <a:tc>
                  <a:txBody>
                    <a:bodyPr/>
                    <a:lstStyle/>
                    <a:p>
                      <a:pPr algn="just"/>
                      <a:r>
                        <a:rPr lang="es-ES" sz="1400" dirty="0"/>
                        <a:t>Mostró tener notoria negligencia, ineptitud o descuido en el desempeño de sus funciones o labores que debieron realizar, ocasionando con esto un deficiente manejo a los recursos económicos públicos.</a:t>
                      </a:r>
                    </a:p>
                  </a:txBody>
                  <a:tcPr anchor="ctr">
                    <a:solidFill>
                      <a:schemeClr val="bg2"/>
                    </a:solidFill>
                  </a:tcPr>
                </a:tc>
                <a:tc>
                  <a:txBody>
                    <a:bodyPr/>
                    <a:lstStyle/>
                    <a:p>
                      <a:pPr algn="ctr"/>
                      <a:r>
                        <a:rPr lang="es-ES" sz="1400" dirty="0"/>
                        <a:t>Privada</a:t>
                      </a:r>
                    </a:p>
                  </a:txBody>
                  <a:tcPr anchor="ctr">
                    <a:solidFill>
                      <a:schemeClr val="bg2"/>
                    </a:solidFill>
                  </a:tcPr>
                </a:tc>
                <a:tc>
                  <a:txBody>
                    <a:bodyPr/>
                    <a:lstStyle/>
                    <a:p>
                      <a:pPr algn="ctr"/>
                      <a:r>
                        <a:rPr lang="es-ES" sz="1400" dirty="0"/>
                        <a:t> Amonestación pública</a:t>
                      </a:r>
                    </a:p>
                  </a:txBody>
                  <a:tcPr anchor="ctr">
                    <a:solidFill>
                      <a:schemeClr val="bg2"/>
                    </a:solidFill>
                  </a:tcPr>
                </a:tc>
                <a:extLst>
                  <a:ext uri="{0D108BD9-81ED-4DB2-BD59-A6C34878D82A}">
                    <a16:rowId xmlns:a16="http://schemas.microsoft.com/office/drawing/2014/main" val="687376686"/>
                  </a:ext>
                </a:extLst>
              </a:tr>
              <a:tr h="372922">
                <a:tc>
                  <a:txBody>
                    <a:bodyPr/>
                    <a:lstStyle/>
                    <a:p>
                      <a:pPr algn="ctr"/>
                      <a:r>
                        <a:rPr lang="es-ES" sz="1400" dirty="0"/>
                        <a:t>Victoria Araceli Sánchez Valdés</a:t>
                      </a:r>
                    </a:p>
                  </a:txBody>
                  <a:tcPr anchor="ctr">
                    <a:solidFill>
                      <a:schemeClr val="bg2">
                        <a:lumMod val="90000"/>
                      </a:schemeClr>
                    </a:solidFill>
                  </a:tcPr>
                </a:tc>
                <a:tc>
                  <a:txBody>
                    <a:bodyPr/>
                    <a:lstStyle/>
                    <a:p>
                      <a:pPr algn="just"/>
                      <a:r>
                        <a:rPr lang="es-ES" sz="1400" dirty="0"/>
                        <a:t>Mostró tener notoria negligencia, ineptitud o descuido en el desempeño de sus funciones o labores que debieron realizar, ocasionando con esto un deficiente manejo a los recursos económicos públicos.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 Amonestación pública</a:t>
                      </a:r>
                    </a:p>
                  </a:txBody>
                  <a:tcPr anchor="ctr">
                    <a:solidFill>
                      <a:schemeClr val="bg2">
                        <a:lumMod val="90000"/>
                      </a:schemeClr>
                    </a:solidFill>
                  </a:tcPr>
                </a:tc>
                <a:extLst>
                  <a:ext uri="{0D108BD9-81ED-4DB2-BD59-A6C34878D82A}">
                    <a16:rowId xmlns:a16="http://schemas.microsoft.com/office/drawing/2014/main" val="894425789"/>
                  </a:ext>
                </a:extLst>
              </a:tr>
              <a:tr h="372922">
                <a:tc>
                  <a:txBody>
                    <a:bodyPr/>
                    <a:lstStyle/>
                    <a:p>
                      <a:pPr algn="ctr"/>
                      <a:r>
                        <a:rPr lang="es-ES" sz="1400" dirty="0"/>
                        <a:t>Jesús Javier Covarrubias Delgado</a:t>
                      </a:r>
                    </a:p>
                  </a:txBody>
                  <a:tcPr anchor="ctr">
                    <a:solidFill>
                      <a:schemeClr val="bg2">
                        <a:lumMod val="90000"/>
                      </a:schemeClr>
                    </a:solidFill>
                  </a:tcPr>
                </a:tc>
                <a:tc>
                  <a:txBody>
                    <a:bodyPr/>
                    <a:lstStyle/>
                    <a:p>
                      <a:pPr algn="just"/>
                      <a:r>
                        <a:rPr lang="es-ES" sz="1400" dirty="0"/>
                        <a:t>Mostró tener notoria negligencia, ineptitud o descuido en el desempeño de sus funciones o labores que debieron realizar, ocasionando con esto un deficiente manejo a los recursos económicos públicos.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 Amonestación pública</a:t>
                      </a:r>
                    </a:p>
                  </a:txBody>
                  <a:tcPr anchor="ctr">
                    <a:solidFill>
                      <a:schemeClr val="bg2">
                        <a:lumMod val="90000"/>
                      </a:schemeClr>
                    </a:solidFill>
                  </a:tcPr>
                </a:tc>
                <a:extLst>
                  <a:ext uri="{0D108BD9-81ED-4DB2-BD59-A6C34878D82A}">
                    <a16:rowId xmlns:a16="http://schemas.microsoft.com/office/drawing/2014/main" val="1187102400"/>
                  </a:ext>
                </a:extLst>
              </a:tr>
              <a:tr h="372922">
                <a:tc>
                  <a:txBody>
                    <a:bodyPr/>
                    <a:lstStyle/>
                    <a:p>
                      <a:pPr algn="ctr"/>
                      <a:r>
                        <a:rPr lang="es-ES" sz="1400" dirty="0"/>
                        <a:t>*********</a:t>
                      </a:r>
                    </a:p>
                  </a:txBody>
                  <a:tcPr anchor="ctr">
                    <a:solidFill>
                      <a:schemeClr val="bg2">
                        <a:lumMod val="90000"/>
                      </a:schemeClr>
                    </a:solidFill>
                  </a:tcPr>
                </a:tc>
                <a:tc>
                  <a:txBody>
                    <a:bodyPr/>
                    <a:lstStyle/>
                    <a:p>
                      <a:pPr algn="just"/>
                      <a:r>
                        <a:rPr lang="es-ES" sz="1400" dirty="0"/>
                        <a:t>Mostró tener notoria negligencia, ineptitud o descuido en el desempeño de sus funciones o labores que debieron realizar, ocasionando con esto un deficiente manejo a los recursos económicos públicos.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 Amonestación privada</a:t>
                      </a:r>
                    </a:p>
                  </a:txBody>
                  <a:tcPr anchor="ctr">
                    <a:solidFill>
                      <a:schemeClr val="bg2">
                        <a:lumMod val="90000"/>
                      </a:schemeClr>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400" dirty="0"/>
                        <a:t>*********</a:t>
                      </a:r>
                    </a:p>
                  </a:txBody>
                  <a:tcPr anchor="ctr">
                    <a:solidFill>
                      <a:schemeClr val="bg2">
                        <a:lumMod val="90000"/>
                      </a:schemeClr>
                    </a:solidFill>
                  </a:tcPr>
                </a:tc>
                <a:tc>
                  <a:txBody>
                    <a:bodyPr/>
                    <a:lstStyle/>
                    <a:p>
                      <a:pPr algn="just"/>
                      <a:r>
                        <a:rPr lang="es-ES" sz="1400" dirty="0"/>
                        <a:t>Mostró tener notoria negligencia, ineptitud o descuido en el desempeño de sus funciones o labores que debieron realizar, ocasionando con esto un deficiente manejo a los recursos económicos públicos.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2" name="CuadroTexto 1">
            <a:extLst>
              <a:ext uri="{FF2B5EF4-FFF2-40B4-BE49-F238E27FC236}">
                <a16:creationId xmlns:a16="http://schemas.microsoft.com/office/drawing/2014/main" id="{5EEB2B06-6CF6-4BB9-A022-B0D2198C14B5}"/>
              </a:ext>
            </a:extLst>
          </p:cNvPr>
          <p:cNvSpPr txBox="1"/>
          <p:nvPr/>
        </p:nvSpPr>
        <p:spPr>
          <a:xfrm>
            <a:off x="2180668" y="1609658"/>
            <a:ext cx="7830663" cy="369332"/>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Durante el año 2019, únicamente se aplicaron sanciones en el mes de septiembre</a:t>
            </a:r>
          </a:p>
        </p:txBody>
      </p:sp>
      <p:sp>
        <p:nvSpPr>
          <p:cNvPr id="8" name="CuadroTexto 7">
            <a:extLst>
              <a:ext uri="{FF2B5EF4-FFF2-40B4-BE49-F238E27FC236}">
                <a16:creationId xmlns:a16="http://schemas.microsoft.com/office/drawing/2014/main" id="{B1B39EAB-DCB3-4304-85D4-61105F68C5B0}"/>
              </a:ext>
            </a:extLst>
          </p:cNvPr>
          <p:cNvSpPr txBox="1"/>
          <p:nvPr/>
        </p:nvSpPr>
        <p:spPr>
          <a:xfrm>
            <a:off x="610972" y="6500313"/>
            <a:ext cx="10970056"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sp>
        <p:nvSpPr>
          <p:cNvPr id="10" name="CuadroTexto 9">
            <a:extLst>
              <a:ext uri="{FF2B5EF4-FFF2-40B4-BE49-F238E27FC236}">
                <a16:creationId xmlns:a16="http://schemas.microsoft.com/office/drawing/2014/main" id="{80428637-42B1-4CAA-A213-72789D37FB13}"/>
              </a:ext>
            </a:extLst>
          </p:cNvPr>
          <p:cNvSpPr txBox="1"/>
          <p:nvPr/>
        </p:nvSpPr>
        <p:spPr>
          <a:xfrm>
            <a:off x="4784721" y="419512"/>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durante el año </a:t>
            </a:r>
            <a:r>
              <a:rPr lang="es-MX" b="1" dirty="0">
                <a:solidFill>
                  <a:srgbClr val="A963A9"/>
                </a:solidFill>
              </a:rPr>
              <a:t>2019</a:t>
            </a:r>
          </a:p>
        </p:txBody>
      </p:sp>
    </p:spTree>
    <p:extLst>
      <p:ext uri="{BB962C8B-B14F-4D97-AF65-F5344CB8AC3E}">
        <p14:creationId xmlns:p14="http://schemas.microsoft.com/office/powerpoint/2010/main" val="1258865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diciembre de 2022</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675832555"/>
              </p:ext>
            </p:extLst>
          </p:nvPr>
        </p:nvGraphicFramePr>
        <p:xfrm>
          <a:off x="510895" y="1473827"/>
          <a:ext cx="11170210" cy="4966844"/>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508655">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Cesar Pérez Villarreal</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solidFill>
                      <a:schemeClr val="bg2"/>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solidFill>
                  </a:tcPr>
                </a:tc>
                <a:extLst>
                  <a:ext uri="{0D108BD9-81ED-4DB2-BD59-A6C34878D82A}">
                    <a16:rowId xmlns:a16="http://schemas.microsoft.com/office/drawing/2014/main" val="687376686"/>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Héctor Javier Corpus Zamora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dirty="0">
                          <a:effectLst/>
                          <a:latin typeface="+mn-lt"/>
                          <a:ea typeface="Calibri" panose="020F0502020204030204" pitchFamily="34" charset="0"/>
                          <a:cs typeface="Times New Roman" panose="02020603050405020304" pitchFamily="18" charset="0"/>
                        </a:rPr>
                        <a:t>Amonestación pública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894425789"/>
                  </a:ext>
                </a:extLst>
              </a:tr>
            </a:tbl>
          </a:graphicData>
        </a:graphic>
      </p:graphicFrame>
      <p:sp>
        <p:nvSpPr>
          <p:cNvPr id="2" name="CuadroTexto 1">
            <a:extLst>
              <a:ext uri="{FF2B5EF4-FFF2-40B4-BE49-F238E27FC236}">
                <a16:creationId xmlns:a16="http://schemas.microsoft.com/office/drawing/2014/main" id="{5EEB2B06-6CF6-4BB9-A022-B0D2198C14B5}"/>
              </a:ext>
            </a:extLst>
          </p:cNvPr>
          <p:cNvSpPr txBox="1"/>
          <p:nvPr/>
        </p:nvSpPr>
        <p:spPr>
          <a:xfrm>
            <a:off x="4784721" y="419512"/>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spTree>
    <p:extLst>
      <p:ext uri="{BB962C8B-B14F-4D97-AF65-F5344CB8AC3E}">
        <p14:creationId xmlns:p14="http://schemas.microsoft.com/office/powerpoint/2010/main" val="2256954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diciembre de 2022</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1579493442"/>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err="1">
                          <a:effectLst/>
                          <a:latin typeface="+mn-lt"/>
                          <a:ea typeface="Calibri" panose="020F0502020204030204" pitchFamily="34" charset="0"/>
                          <a:cs typeface="Times New Roman" panose="02020603050405020304" pitchFamily="18" charset="0"/>
                        </a:rPr>
                        <a:t>Yessika</a:t>
                      </a:r>
                      <a:r>
                        <a:rPr lang="en-US" sz="1400" dirty="0">
                          <a:effectLst/>
                          <a:latin typeface="+mn-lt"/>
                          <a:ea typeface="Calibri" panose="020F0502020204030204" pitchFamily="34" charset="0"/>
                          <a:cs typeface="Times New Roman" panose="02020603050405020304" pitchFamily="18" charset="0"/>
                        </a:rPr>
                        <a:t> Esmeralda Rivera Martínez</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 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Leticia María </a:t>
                      </a:r>
                      <a:r>
                        <a:rPr lang="en-US" sz="1400" dirty="0" err="1">
                          <a:effectLst/>
                          <a:latin typeface="+mn-lt"/>
                          <a:ea typeface="Calibri" panose="020F0502020204030204" pitchFamily="34" charset="0"/>
                          <a:cs typeface="Times New Roman" panose="02020603050405020304" pitchFamily="18" charset="0"/>
                        </a:rPr>
                        <a:t>Tanguma</a:t>
                      </a:r>
                      <a:r>
                        <a:rPr lang="en-US" sz="1400" dirty="0">
                          <a:effectLst/>
                          <a:latin typeface="+mn-lt"/>
                          <a:ea typeface="Calibri" panose="020F0502020204030204" pitchFamily="34" charset="0"/>
                          <a:cs typeface="Times New Roman" panose="02020603050405020304" pitchFamily="18" charset="0"/>
                        </a:rPr>
                        <a:t> Flores</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 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spTree>
    <p:extLst>
      <p:ext uri="{BB962C8B-B14F-4D97-AF65-F5344CB8AC3E}">
        <p14:creationId xmlns:p14="http://schemas.microsoft.com/office/powerpoint/2010/main" val="3419355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diciembre de 2022</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2986564501"/>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Addy </a:t>
                      </a:r>
                      <a:r>
                        <a:rPr lang="en-US" sz="1400" dirty="0" err="1">
                          <a:effectLst/>
                          <a:latin typeface="+mn-lt"/>
                          <a:ea typeface="Calibri" panose="020F0502020204030204" pitchFamily="34" charset="0"/>
                          <a:cs typeface="Times New Roman" panose="02020603050405020304" pitchFamily="18" charset="0"/>
                        </a:rPr>
                        <a:t>Yourie</a:t>
                      </a:r>
                      <a:r>
                        <a:rPr lang="en-US" sz="1400" dirty="0">
                          <a:effectLst/>
                          <a:latin typeface="+mn-lt"/>
                          <a:ea typeface="Calibri" panose="020F0502020204030204" pitchFamily="34" charset="0"/>
                          <a:cs typeface="Times New Roman" panose="02020603050405020304" pitchFamily="18" charset="0"/>
                        </a:rPr>
                        <a:t> Hernandez Rangel</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 Amonestación 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s-MX" sz="1400" noProof="0" dirty="0">
                          <a:effectLst/>
                          <a:latin typeface="+mn-lt"/>
                          <a:ea typeface="Calibri" panose="020F0502020204030204" pitchFamily="34" charset="0"/>
                          <a:cs typeface="Times New Roman" panose="02020603050405020304" pitchFamily="18" charset="0"/>
                        </a:rPr>
                        <a:t>Melquiades</a:t>
                      </a:r>
                      <a:r>
                        <a:rPr lang="en-US" sz="1400" dirty="0">
                          <a:effectLst/>
                          <a:latin typeface="+mn-lt"/>
                          <a:ea typeface="Calibri" panose="020F0502020204030204" pitchFamily="34" charset="0"/>
                          <a:cs typeface="Times New Roman" panose="02020603050405020304" pitchFamily="18" charset="0"/>
                        </a:rPr>
                        <a:t> Alonso Madrid</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 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spTree>
    <p:extLst>
      <p:ext uri="{BB962C8B-B14F-4D97-AF65-F5344CB8AC3E}">
        <p14:creationId xmlns:p14="http://schemas.microsoft.com/office/powerpoint/2010/main" val="1718527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diciembre de 2022</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4096393855"/>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s-MX" sz="1400" noProof="0" dirty="0">
                          <a:effectLst/>
                          <a:latin typeface="+mn-lt"/>
                          <a:ea typeface="Calibri" panose="020F0502020204030204" pitchFamily="34" charset="0"/>
                          <a:cs typeface="Times New Roman" panose="02020603050405020304" pitchFamily="18" charset="0"/>
                        </a:rPr>
                        <a:t>Matías Mercado Martínez</a:t>
                      </a: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 Amonestación 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s-MX" sz="1400" noProof="0" dirty="0">
                          <a:effectLst/>
                          <a:latin typeface="+mn-lt"/>
                          <a:ea typeface="Calibri" panose="020F0502020204030204" pitchFamily="34" charset="0"/>
                          <a:cs typeface="Times New Roman" panose="02020603050405020304" pitchFamily="18" charset="0"/>
                        </a:rPr>
                        <a:t>Ricardo Lugo Martínez</a:t>
                      </a: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 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spTree>
    <p:extLst>
      <p:ext uri="{BB962C8B-B14F-4D97-AF65-F5344CB8AC3E}">
        <p14:creationId xmlns:p14="http://schemas.microsoft.com/office/powerpoint/2010/main" val="227539954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516</TotalTime>
  <Words>8162</Words>
  <Application>Microsoft Office PowerPoint</Application>
  <PresentationFormat>Panorámica</PresentationFormat>
  <Paragraphs>675</Paragraphs>
  <Slides>37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37</vt:i4>
      </vt:variant>
    </vt:vector>
  </HeadingPairs>
  <TitlesOfParts>
    <vt:vector size="41" baseType="lpstr">
      <vt:lpstr>Arial</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Nota informativa</vt:lpstr>
      <vt:lpstr>Nota informativa</vt:lpstr>
      <vt:lpstr>Nota informativa</vt:lpstr>
      <vt:lpstr>Nota informativa</vt:lpstr>
      <vt:lpstr>Nota informativa</vt:lpstr>
      <vt:lpstr>Nota informativa</vt:lpstr>
      <vt:lpstr>Nota informativa</vt:lpstr>
      <vt:lpstr>Presentación de PowerPoint</vt:lpstr>
      <vt:lpstr>Presentación de PowerPoint</vt:lpstr>
      <vt:lpstr>Presentación de PowerPoint</vt:lpstr>
      <vt:lpstr>Presentación de PowerPoint</vt:lpstr>
      <vt:lpstr>Nota informativa</vt:lpstr>
      <vt:lpstr>Nota informativa</vt:lpstr>
      <vt:lpstr>Nota informativa</vt:lpstr>
      <vt:lpstr>Nota informativa</vt:lpstr>
      <vt:lpstr>Nota informativa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iec</dc:creator>
  <cp:lastModifiedBy>IEC2019</cp:lastModifiedBy>
  <cp:revision>83</cp:revision>
  <cp:lastPrinted>2022-12-21T16:45:55Z</cp:lastPrinted>
  <dcterms:created xsi:type="dcterms:W3CDTF">2018-06-14T15:51:01Z</dcterms:created>
  <dcterms:modified xsi:type="dcterms:W3CDTF">2023-01-03T18:25:16Z</dcterms:modified>
</cp:coreProperties>
</file>