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56"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9" r:id="rId38"/>
  </p:sldIdLst>
  <p:sldSz cx="12192000" cy="6858000"/>
  <p:notesSz cx="7053263"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6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72" d="100"/>
          <a:sy n="72" d="100"/>
        </p:scale>
        <p:origin x="11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76562-935F-4EE2-BD98-1027C49562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E8F1906-15A1-4AA1-951F-D1CCD08B61F8}"/>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BF50AA6-C99B-41B9-8197-1A798366E792}"/>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5" name="Marcador de pie de página 4">
            <a:extLst>
              <a:ext uri="{FF2B5EF4-FFF2-40B4-BE49-F238E27FC236}">
                <a16:creationId xmlns:a16="http://schemas.microsoft.com/office/drawing/2014/main" id="{7607830C-6766-487C-B2DB-DB4DE7A1FB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B4946AE-9A10-4A57-872B-75F1694B0A1E}"/>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52491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1A949-51DB-458B-BE19-966183B227A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0638D53-970E-46C3-9B67-F1E74E26114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3302CE-EF66-4A00-A93B-2B2725155D59}"/>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5" name="Marcador de pie de página 4">
            <a:extLst>
              <a:ext uri="{FF2B5EF4-FFF2-40B4-BE49-F238E27FC236}">
                <a16:creationId xmlns:a16="http://schemas.microsoft.com/office/drawing/2014/main" id="{CC14C0D7-3FD0-445E-A922-C2AD77124E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9B61CF-5481-47FB-A36F-F80F1B28CCC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57061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6E589C-FB7C-47EA-88BC-62DC4719ABBD}"/>
              </a:ext>
            </a:extLst>
          </p:cNvPr>
          <p:cNvSpPr>
            <a:spLocks noGrp="1"/>
          </p:cNvSpPr>
          <p:nvPr>
            <p:ph type="title" orient="vert"/>
          </p:nvPr>
        </p:nvSpPr>
        <p:spPr>
          <a:xfrm>
            <a:off x="8724899"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4D7DD29-0E2D-4190-B805-232A98885BFF}"/>
              </a:ext>
            </a:extLst>
          </p:cNvPr>
          <p:cNvSpPr>
            <a:spLocks noGrp="1"/>
          </p:cNvSpPr>
          <p:nvPr>
            <p:ph type="body" orient="vert" idx="1"/>
          </p:nvPr>
        </p:nvSpPr>
        <p:spPr>
          <a:xfrm>
            <a:off x="838199"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374D11D-5B99-4B4B-B13C-4E7876C44689}"/>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5" name="Marcador de pie de página 4">
            <a:extLst>
              <a:ext uri="{FF2B5EF4-FFF2-40B4-BE49-F238E27FC236}">
                <a16:creationId xmlns:a16="http://schemas.microsoft.com/office/drawing/2014/main" id="{B42D2111-0DC4-4A7B-B00D-B7B4B046A60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79D5A8-00FE-4C0F-BFC6-ECC6D22A9AB7}"/>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21481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DEF8F-DBBB-4FE7-B79F-945C50051C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46D1265-0765-41E4-90EF-5912A6F8C6D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8110753-166A-44EF-BC13-89959ACBEA8A}"/>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5" name="Marcador de pie de página 4">
            <a:extLst>
              <a:ext uri="{FF2B5EF4-FFF2-40B4-BE49-F238E27FC236}">
                <a16:creationId xmlns:a16="http://schemas.microsoft.com/office/drawing/2014/main" id="{3A124FF2-7D83-4409-8D16-23C32CC064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535AEE6-6956-4DFB-8EDA-37E3A1C72825}"/>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82799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881B9-4F38-4940-AD8E-2140CD7756DB}"/>
              </a:ext>
            </a:extLst>
          </p:cNvPr>
          <p:cNvSpPr>
            <a:spLocks noGrp="1"/>
          </p:cNvSpPr>
          <p:nvPr>
            <p:ph type="title"/>
          </p:nvPr>
        </p:nvSpPr>
        <p:spPr>
          <a:xfrm>
            <a:off x="831852"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FA4A15-8F60-4B51-9E27-5873F1305F4E}"/>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CE303EDE-0137-4B42-9934-0D240BAB0C8B}"/>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5" name="Marcador de pie de página 4">
            <a:extLst>
              <a:ext uri="{FF2B5EF4-FFF2-40B4-BE49-F238E27FC236}">
                <a16:creationId xmlns:a16="http://schemas.microsoft.com/office/drawing/2014/main" id="{5C1B3F56-42FC-47C6-9EF7-87B614599A3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A5923-D68D-45A2-B76A-6A26A105E8CF}"/>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26776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6276D-67C0-407B-9BDB-B9A81DF8AA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B695A0-511E-4ED4-9067-4244E688D429}"/>
              </a:ext>
            </a:extLst>
          </p:cNvPr>
          <p:cNvSpPr>
            <a:spLocks noGrp="1"/>
          </p:cNvSpPr>
          <p:nvPr>
            <p:ph sz="half" idx="1"/>
          </p:nvPr>
        </p:nvSpPr>
        <p:spPr>
          <a:xfrm>
            <a:off x="838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C837622-21D6-4C93-828E-A45F88E0E8E7}"/>
              </a:ext>
            </a:extLst>
          </p:cNvPr>
          <p:cNvSpPr>
            <a:spLocks noGrp="1"/>
          </p:cNvSpPr>
          <p:nvPr>
            <p:ph sz="half" idx="2"/>
          </p:nvPr>
        </p:nvSpPr>
        <p:spPr>
          <a:xfrm>
            <a:off x="6172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7716768-95DF-49EF-BBF5-931EC3F6918F}"/>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6" name="Marcador de pie de página 5">
            <a:extLst>
              <a:ext uri="{FF2B5EF4-FFF2-40B4-BE49-F238E27FC236}">
                <a16:creationId xmlns:a16="http://schemas.microsoft.com/office/drawing/2014/main" id="{8AD4F277-8116-407B-98A7-FC2EE45CC1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852A0B-D5BB-4F81-8C49-C1B088FFA594}"/>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77286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06FF0-3A31-44E2-953B-0BA7A5F9B17E}"/>
              </a:ext>
            </a:extLst>
          </p:cNvPr>
          <p:cNvSpPr>
            <a:spLocks noGrp="1"/>
          </p:cNvSpPr>
          <p:nvPr>
            <p:ph type="title"/>
          </p:nvPr>
        </p:nvSpPr>
        <p:spPr>
          <a:xfrm>
            <a:off x="839789"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F69334E-D6FE-463E-B968-0A319E2E0FD7}"/>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923F67D-454D-4ED4-B945-11126A6334D6}"/>
              </a:ext>
            </a:extLst>
          </p:cNvPr>
          <p:cNvSpPr>
            <a:spLocks noGrp="1"/>
          </p:cNvSpPr>
          <p:nvPr>
            <p:ph sz="half" idx="2"/>
          </p:nvPr>
        </p:nvSpPr>
        <p:spPr>
          <a:xfrm>
            <a:off x="839789" y="2505076"/>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16655F8-6B87-4E3F-945C-1D53D8F069E9}"/>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55D39EA1-86D9-4D99-9C00-921A3084200C}"/>
              </a:ext>
            </a:extLst>
          </p:cNvPr>
          <p:cNvSpPr>
            <a:spLocks noGrp="1"/>
          </p:cNvSpPr>
          <p:nvPr>
            <p:ph sz="quarter" idx="4"/>
          </p:nvPr>
        </p:nvSpPr>
        <p:spPr>
          <a:xfrm>
            <a:off x="6172202" y="2505076"/>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C43895A-CDE1-42FC-BA54-5DB6D66907A4}"/>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8" name="Marcador de pie de página 7">
            <a:extLst>
              <a:ext uri="{FF2B5EF4-FFF2-40B4-BE49-F238E27FC236}">
                <a16:creationId xmlns:a16="http://schemas.microsoft.com/office/drawing/2014/main" id="{A69D43CD-6200-43BD-85BC-0208F09AAE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E8F0DBF-C22A-4E31-9D88-9766559D685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130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4CAD1-B4EF-48D2-B673-90252C0E8E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D9A5B10-FD87-4919-B542-0BBFBEBD07C2}"/>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4" name="Marcador de pie de página 3">
            <a:extLst>
              <a:ext uri="{FF2B5EF4-FFF2-40B4-BE49-F238E27FC236}">
                <a16:creationId xmlns:a16="http://schemas.microsoft.com/office/drawing/2014/main" id="{B963A07E-4265-4F16-86DD-1B6A4BD57867}"/>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CDEFE82-EA9C-4E94-A092-902E012F6CD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252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3348599-06DF-4936-8574-0BD075A8470B}"/>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3" name="Marcador de pie de página 2">
            <a:extLst>
              <a:ext uri="{FF2B5EF4-FFF2-40B4-BE49-F238E27FC236}">
                <a16:creationId xmlns:a16="http://schemas.microsoft.com/office/drawing/2014/main" id="{D1208268-3A07-4DA2-AE27-6F96E01BE90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27FD81-A5C0-4F23-986C-1BCF90BB4282}"/>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15652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AC5BE-06A0-441D-9F94-8876B6B76F93}"/>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F87F4D7-D2D3-46B2-98E4-47902AC5C6D1}"/>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81293F4-E986-445E-BE9D-FD290257CD0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E3BF7854-4E05-4F13-8DFB-1C7CD0541BCF}"/>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6" name="Marcador de pie de página 5">
            <a:extLst>
              <a:ext uri="{FF2B5EF4-FFF2-40B4-BE49-F238E27FC236}">
                <a16:creationId xmlns:a16="http://schemas.microsoft.com/office/drawing/2014/main" id="{DBAF9208-2BC0-4A49-AD60-B718C79F95F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D686FAC-944F-4C4F-9F3D-FD982BCE6389}"/>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0604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AD400-B67D-4F43-8571-0D1D6E54F012}"/>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79B024E5-80CB-4DD4-BCD6-C7174B2740F7}"/>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MX"/>
          </a:p>
        </p:txBody>
      </p:sp>
      <p:sp>
        <p:nvSpPr>
          <p:cNvPr id="4" name="Marcador de texto 3">
            <a:extLst>
              <a:ext uri="{FF2B5EF4-FFF2-40B4-BE49-F238E27FC236}">
                <a16:creationId xmlns:a16="http://schemas.microsoft.com/office/drawing/2014/main" id="{7580D4E7-A872-48F8-917A-DA0BFFE7F7F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732FE5CD-DC1C-429D-A70F-FE3C440F37B2}"/>
              </a:ext>
            </a:extLst>
          </p:cNvPr>
          <p:cNvSpPr>
            <a:spLocks noGrp="1"/>
          </p:cNvSpPr>
          <p:nvPr>
            <p:ph type="dt" sz="half" idx="10"/>
          </p:nvPr>
        </p:nvSpPr>
        <p:spPr/>
        <p:txBody>
          <a:bodyPr/>
          <a:lstStyle/>
          <a:p>
            <a:fld id="{8D39E312-5004-46CA-AC92-27AC69B09F07}" type="datetimeFigureOut">
              <a:rPr lang="es-MX" smtClean="0"/>
              <a:t>03/01/2023</a:t>
            </a:fld>
            <a:endParaRPr lang="es-MX"/>
          </a:p>
        </p:txBody>
      </p:sp>
      <p:sp>
        <p:nvSpPr>
          <p:cNvPr id="6" name="Marcador de pie de página 5">
            <a:extLst>
              <a:ext uri="{FF2B5EF4-FFF2-40B4-BE49-F238E27FC236}">
                <a16:creationId xmlns:a16="http://schemas.microsoft.com/office/drawing/2014/main" id="{A28AC598-3DA1-47E7-92D9-171F68BF89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14114E-FE24-4508-BC1D-C94064FE52B1}"/>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376462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B41B33-72DE-4308-B997-BD7673879343}"/>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A6C6B7-4171-43CC-AB73-D955BC583AD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8C08890-C193-46A4-AAD1-5BCF2905796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9E312-5004-46CA-AC92-27AC69B09F07}" type="datetimeFigureOut">
              <a:rPr lang="es-MX" smtClean="0"/>
              <a:t>03/01/2023</a:t>
            </a:fld>
            <a:endParaRPr lang="es-MX"/>
          </a:p>
        </p:txBody>
      </p:sp>
      <p:sp>
        <p:nvSpPr>
          <p:cNvPr id="5" name="Marcador de pie de página 4">
            <a:extLst>
              <a:ext uri="{FF2B5EF4-FFF2-40B4-BE49-F238E27FC236}">
                <a16:creationId xmlns:a16="http://schemas.microsoft.com/office/drawing/2014/main" id="{508D982D-D3CB-473A-8268-83199769F77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590B154-F755-4D0E-AF2B-115D617DFAB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AAF33-739D-49FC-9E0F-7C803E03C013}" type="slidenum">
              <a:rPr lang="es-MX" smtClean="0"/>
              <a:t>‹Nº›</a:t>
            </a:fld>
            <a:endParaRPr lang="es-MX"/>
          </a:p>
        </p:txBody>
      </p:sp>
    </p:spTree>
    <p:extLst>
      <p:ext uri="{BB962C8B-B14F-4D97-AF65-F5344CB8AC3E}">
        <p14:creationId xmlns:p14="http://schemas.microsoft.com/office/powerpoint/2010/main" val="341354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MX"/>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slide" Target="slide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2333BC5C-69BA-4578-B0B7-D0C6461FF654}"/>
              </a:ext>
            </a:extLst>
          </p:cNvPr>
          <p:cNvGrpSpPr/>
          <p:nvPr/>
        </p:nvGrpSpPr>
        <p:grpSpPr>
          <a:xfrm>
            <a:off x="607220" y="4114799"/>
            <a:ext cx="6321425" cy="2342116"/>
            <a:chOff x="607220" y="4114799"/>
            <a:chExt cx="6321425" cy="2342116"/>
          </a:xfrm>
        </p:grpSpPr>
        <p:sp>
          <p:nvSpPr>
            <p:cNvPr id="4" name="CuadroTexto 3">
              <a:extLst>
                <a:ext uri="{FF2B5EF4-FFF2-40B4-BE49-F238E27FC236}">
                  <a16:creationId xmlns:a16="http://schemas.microsoft.com/office/drawing/2014/main" id="{553B572A-F001-4F7A-B936-8568C88DE4A6}"/>
                </a:ext>
              </a:extLst>
            </p:cNvPr>
            <p:cNvSpPr txBox="1"/>
            <p:nvPr/>
          </p:nvSpPr>
          <p:spPr>
            <a:xfrm>
              <a:off x="821906" y="4501027"/>
              <a:ext cx="5837275" cy="1200329"/>
            </a:xfrm>
            <a:prstGeom prst="rect">
              <a:avLst/>
            </a:prstGeom>
            <a:noFill/>
          </p:spPr>
          <p:txBody>
            <a:bodyPr wrap="square" rtlCol="0">
              <a:spAutoFit/>
            </a:bodyPr>
            <a:lstStyle/>
            <a:p>
              <a:pPr algn="ctr" defTabSz="914411"/>
              <a:r>
                <a:rPr lang="es-MX" sz="3600" dirty="0">
                  <a:solidFill>
                    <a:prstClr val="white"/>
                  </a:solidFill>
                </a:rPr>
                <a:t>LISTADO DE SERVIDORES PÚBLICOS</a:t>
              </a:r>
            </a:p>
          </p:txBody>
        </p:sp>
        <p:sp>
          <p:nvSpPr>
            <p:cNvPr id="5" name="CuadroTexto 4">
              <a:extLst>
                <a:ext uri="{FF2B5EF4-FFF2-40B4-BE49-F238E27FC236}">
                  <a16:creationId xmlns:a16="http://schemas.microsoft.com/office/drawing/2014/main" id="{46D6BA79-1C85-4653-87D5-811FE6A623BF}"/>
                </a:ext>
              </a:extLst>
            </p:cNvPr>
            <p:cNvSpPr txBox="1"/>
            <p:nvPr/>
          </p:nvSpPr>
          <p:spPr>
            <a:xfrm>
              <a:off x="849690" y="5625918"/>
              <a:ext cx="5837275" cy="830997"/>
            </a:xfrm>
            <a:prstGeom prst="rect">
              <a:avLst/>
            </a:prstGeom>
            <a:noFill/>
          </p:spPr>
          <p:txBody>
            <a:bodyPr wrap="square" rtlCol="0">
              <a:spAutoFit/>
            </a:bodyPr>
            <a:lstStyle/>
            <a:p>
              <a:pPr algn="ctr" defTabSz="914411"/>
              <a:r>
                <a:rPr lang="es-MX" sz="4800" dirty="0">
                  <a:solidFill>
                    <a:prstClr val="white"/>
                  </a:solidFill>
                </a:rPr>
                <a:t>SANCIONADOS</a:t>
              </a:r>
            </a:p>
          </p:txBody>
        </p:sp>
        <p:cxnSp>
          <p:nvCxnSpPr>
            <p:cNvPr id="8" name="Conector recto 7">
              <a:extLst>
                <a:ext uri="{FF2B5EF4-FFF2-40B4-BE49-F238E27FC236}">
                  <a16:creationId xmlns:a16="http://schemas.microsoft.com/office/drawing/2014/main" id="{D1BD048C-B31D-4232-8C8D-A6D2735E1E29}"/>
                </a:ext>
              </a:extLst>
            </p:cNvPr>
            <p:cNvCxnSpPr>
              <a:cxnSpLocks/>
            </p:cNvCxnSpPr>
            <p:nvPr/>
          </p:nvCxnSpPr>
          <p:spPr>
            <a:xfrm>
              <a:off x="607220"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961F3F37-28FF-425C-BCA4-32FFF5158E6A}"/>
                </a:ext>
              </a:extLst>
            </p:cNvPr>
            <p:cNvCxnSpPr>
              <a:cxnSpLocks/>
            </p:cNvCxnSpPr>
            <p:nvPr/>
          </p:nvCxnSpPr>
          <p:spPr>
            <a:xfrm>
              <a:off x="607221" y="6087583"/>
              <a:ext cx="101056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7906C2B-D640-4A8D-9E02-FCD02ABE70C8}"/>
                </a:ext>
              </a:extLst>
            </p:cNvPr>
            <p:cNvCxnSpPr>
              <a:cxnSpLocks/>
            </p:cNvCxnSpPr>
            <p:nvPr/>
          </p:nvCxnSpPr>
          <p:spPr>
            <a:xfrm>
              <a:off x="635794" y="4114801"/>
              <a:ext cx="0" cy="19727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B6BEA18-9AEF-40EB-B1ED-A6CD5F1DFF97}"/>
                </a:ext>
              </a:extLst>
            </p:cNvPr>
            <p:cNvCxnSpPr>
              <a:cxnSpLocks/>
            </p:cNvCxnSpPr>
            <p:nvPr/>
          </p:nvCxnSpPr>
          <p:spPr>
            <a:xfrm flipH="1">
              <a:off x="4049713"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FB1B24AB-9E51-4697-A4B6-BCBC3EDCB0B2}"/>
                </a:ext>
              </a:extLst>
            </p:cNvPr>
            <p:cNvCxnSpPr>
              <a:cxnSpLocks/>
            </p:cNvCxnSpPr>
            <p:nvPr/>
          </p:nvCxnSpPr>
          <p:spPr>
            <a:xfrm flipH="1">
              <a:off x="5750169" y="6087583"/>
              <a:ext cx="11784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45FE9BDE-970B-491A-B221-553C959F4557}"/>
                </a:ext>
              </a:extLst>
            </p:cNvPr>
            <p:cNvCxnSpPr>
              <a:cxnSpLocks/>
            </p:cNvCxnSpPr>
            <p:nvPr/>
          </p:nvCxnSpPr>
          <p:spPr>
            <a:xfrm>
              <a:off x="6900860"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n 13">
            <a:extLst>
              <a:ext uri="{FF2B5EF4-FFF2-40B4-BE49-F238E27FC236}">
                <a16:creationId xmlns:a16="http://schemas.microsoft.com/office/drawing/2014/main" id="{A04DCAA8-D10D-4118-B323-111F9FEB6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311" y="409985"/>
            <a:ext cx="3323054" cy="1141724"/>
          </a:xfrm>
          <a:prstGeom prst="rect">
            <a:avLst/>
          </a:prstGeom>
        </p:spPr>
      </p:pic>
      <mc:AlternateContent xmlns:mc="http://schemas.openxmlformats.org/markup-compatibility/2006" xmlns:pslz="http://schemas.microsoft.com/office/powerpoint/2016/slidezoom">
        <mc:Choice Requires="pslz">
          <p:graphicFrame>
            <p:nvGraphicFramePr>
              <p:cNvPr id="6" name="Vista general de diapositiva 5">
                <a:extLst>
                  <a:ext uri="{FF2B5EF4-FFF2-40B4-BE49-F238E27FC236}">
                    <a16:creationId xmlns:a16="http://schemas.microsoft.com/office/drawing/2014/main" id="{30E3A936-234B-B28A-8C1B-33B29421D574}"/>
                  </a:ext>
                </a:extLst>
              </p:cNvPr>
              <p:cNvGraphicFramePr>
                <a:graphicFrameLocks noChangeAspect="1"/>
              </p:cNvGraphicFramePr>
              <p:nvPr>
                <p:extLst>
                  <p:ext uri="{D42A27DB-BD31-4B8C-83A1-F6EECF244321}">
                    <p14:modId xmlns:p14="http://schemas.microsoft.com/office/powerpoint/2010/main" val="3077058255"/>
                  </p:ext>
                </p:extLst>
              </p:nvPr>
            </p:nvGraphicFramePr>
            <p:xfrm>
              <a:off x="-2425148" y="1300769"/>
              <a:ext cx="3048000" cy="1714500"/>
            </p:xfrm>
            <a:graphic>
              <a:graphicData uri="http://schemas.microsoft.com/office/powerpoint/2016/slidezoom">
                <pslz:sldZm>
                  <pslz:sldZmObj sldId="267" cId="1258865689">
                    <pslz:zmPr id="{AA4FCB6C-4F5F-43B6-A8A1-514366E0EB3F}" returnToParent="0" transitionDur="1000">
                      <p166:blipFill xmlns:p166="http://schemas.microsoft.com/office/powerpoint/2016/6/main">
                        <a:blip r:embed="rId4"/>
                        <a:stretch>
                          <a:fillRect/>
                        </a:stretch>
                      </p166:blipFill>
                      <p166:spPr xmlns:p166="http://schemas.microsoft.com/office/powerpoint/2016/6/main">
                        <a:xfrm>
                          <a:off x="0" y="0"/>
                          <a:ext cx="3048000" cy="1714500"/>
                        </a:xfrm>
                        <a:prstGeom prst="rect">
                          <a:avLst/>
                        </a:prstGeom>
                      </p166:spPr>
                    </pslz:zmPr>
                  </pslz:sldZmObj>
                </pslz:sldZm>
              </a:graphicData>
            </a:graphic>
          </p:graphicFrame>
        </mc:Choice>
        <mc:Fallback xmlns="">
          <p:pic>
            <p:nvPicPr>
              <p:cNvPr id="6" name="Vista general de diapositiva 5">
                <a:hlinkClick r:id="rId5" action="ppaction://hlinksldjump"/>
                <a:extLst>
                  <a:ext uri="{FF2B5EF4-FFF2-40B4-BE49-F238E27FC236}">
                    <a16:creationId xmlns:a16="http://schemas.microsoft.com/office/drawing/2014/main" id="{30E3A936-234B-B28A-8C1B-33B29421D574}"/>
                  </a:ext>
                </a:extLst>
              </p:cNvPr>
              <p:cNvPicPr>
                <a:picLocks noGrp="1" noRot="1" noChangeAspect="1" noMove="1" noResize="1" noEditPoints="1" noAdjustHandles="1" noChangeArrowheads="1" noChangeShapeType="1"/>
              </p:cNvPicPr>
              <p:nvPr/>
            </p:nvPicPr>
            <p:blipFill>
              <a:blip r:embed="rId6"/>
              <a:stretch>
                <a:fillRect/>
              </a:stretch>
            </p:blipFill>
            <p:spPr>
              <a:xfrm>
                <a:off x="-2425148" y="1300769"/>
                <a:ext cx="3048000" cy="1714500"/>
              </a:xfrm>
              <a:prstGeom prst="rect">
                <a:avLst/>
              </a:prstGeom>
            </p:spPr>
          </p:pic>
        </mc:Fallback>
      </mc:AlternateContent>
    </p:spTree>
    <p:extLst>
      <p:ext uri="{BB962C8B-B14F-4D97-AF65-F5344CB8AC3E}">
        <p14:creationId xmlns:p14="http://schemas.microsoft.com/office/powerpoint/2010/main" val="36176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60864886"/>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Teresa De Jesús Hernández López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a:effectLst/>
                          <a:latin typeface="+mn-lt"/>
                          <a:ea typeface="Calibri" panose="020F0502020204030204" pitchFamily="34" charset="0"/>
                          <a:cs typeface="Times New Roman" panose="02020603050405020304" pitchFamily="18" charset="0"/>
                        </a:rPr>
                        <a:t>Amonestación Pública</a:t>
                      </a:r>
                      <a:endParaRPr lang="es-MX" sz="1400" noProof="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Pedro </a:t>
                      </a:r>
                      <a:r>
                        <a:rPr lang="es-MX" sz="1400" noProof="0" dirty="0" err="1">
                          <a:effectLst/>
                          <a:latin typeface="+mn-lt"/>
                          <a:ea typeface="Calibri" panose="020F0502020204030204" pitchFamily="34" charset="0"/>
                          <a:cs typeface="Times New Roman" panose="02020603050405020304" pitchFamily="18" charset="0"/>
                        </a:rPr>
                        <a:t>Huereca</a:t>
                      </a:r>
                      <a:r>
                        <a:rPr lang="en-US" sz="1400" dirty="0">
                          <a:effectLst/>
                          <a:latin typeface="+mn-lt"/>
                          <a:ea typeface="Calibri" panose="020F0502020204030204" pitchFamily="34" charset="0"/>
                          <a:cs typeface="Times New Roman" panose="02020603050405020304" pitchFamily="18" charset="0"/>
                        </a:rPr>
                        <a:t> Vela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92667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72881531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Salas Del 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Evelio</a:t>
                      </a:r>
                      <a:r>
                        <a:rPr lang="en-US" sz="1400" dirty="0">
                          <a:effectLst/>
                          <a:latin typeface="+mn-lt"/>
                          <a:ea typeface="Calibri" panose="020F0502020204030204" pitchFamily="34" charset="0"/>
                          <a:cs typeface="Times New Roman" panose="02020603050405020304" pitchFamily="18" charset="0"/>
                        </a:rPr>
                        <a:t> </a:t>
                      </a:r>
                      <a:r>
                        <a:rPr lang="es-MX" sz="1400" noProof="0" dirty="0">
                          <a:effectLst/>
                          <a:latin typeface="+mn-lt"/>
                          <a:ea typeface="Calibri" panose="020F0502020204030204" pitchFamily="34" charset="0"/>
                          <a:cs typeface="Times New Roman" panose="02020603050405020304" pitchFamily="18" charset="0"/>
                        </a:rPr>
                        <a:t>Fabela</a:t>
                      </a:r>
                      <a:r>
                        <a:rPr lang="en-US" sz="1400" dirty="0">
                          <a:effectLst/>
                          <a:latin typeface="+mn-lt"/>
                          <a:ea typeface="Calibri" panose="020F0502020204030204" pitchFamily="34" charset="0"/>
                          <a:cs typeface="Times New Roman" panose="02020603050405020304" pitchFamily="18" charset="0"/>
                        </a:rPr>
                        <a:t> Hern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a:t>
                      </a:r>
                    </a:p>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23841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48731125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Claribel Fern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r>
                        <a:rPr lang="en-US" sz="1400" dirty="0">
                          <a:effectLst/>
                          <a:latin typeface="+mn-lt"/>
                          <a:ea typeface="Calibri" panose="020F0502020204030204" pitchFamily="34" charset="0"/>
                          <a:cs typeface="Times New Roman" panose="02020603050405020304" pitchFamily="18" charset="0"/>
                        </a:rPr>
                        <a:t> Rocha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María Antonia Ibarra Navarro</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endParaRPr lang="es-MX" sz="14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6966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55790501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Olga Isabel Lira Montiel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Clara Acosta Peña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424693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259242130"/>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Del Carmen </a:t>
                      </a:r>
                      <a:r>
                        <a:rPr lang="es-MX" sz="1400" dirty="0" err="1">
                          <a:effectLst/>
                          <a:latin typeface="+mn-lt"/>
                          <a:ea typeface="Calibri" panose="020F0502020204030204" pitchFamily="34" charset="0"/>
                          <a:cs typeface="Times New Roman" panose="02020603050405020304" pitchFamily="18" charset="0"/>
                        </a:rPr>
                        <a:t>Oranday</a:t>
                      </a:r>
                      <a:r>
                        <a:rPr lang="es-MX" sz="1400" dirty="0">
                          <a:effectLst/>
                          <a:latin typeface="+mn-lt"/>
                          <a:ea typeface="Calibri" panose="020F0502020204030204" pitchFamily="34" charset="0"/>
                          <a:cs typeface="Times New Roman" panose="02020603050405020304" pitchFamily="18" charset="0"/>
                        </a:rPr>
                        <a:t> Aguirre</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err="1">
                          <a:effectLst/>
                          <a:latin typeface="+mn-lt"/>
                          <a:ea typeface="Calibri" panose="020F0502020204030204" pitchFamily="34" charset="0"/>
                          <a:cs typeface="Times New Roman" panose="02020603050405020304" pitchFamily="18" charset="0"/>
                        </a:rPr>
                        <a:t>Jes</a:t>
                      </a:r>
                      <a:r>
                        <a:rPr lang="es-MX" sz="1400" dirty="0">
                          <a:effectLst/>
                          <a:latin typeface="+mn-lt"/>
                          <a:ea typeface="Calibri" panose="020F0502020204030204" pitchFamily="34" charset="0"/>
                          <a:cs typeface="Times New Roman" panose="02020603050405020304" pitchFamily="18" charset="0"/>
                        </a:rPr>
                        <a:t>ú</a:t>
                      </a:r>
                      <a:r>
                        <a:rPr lang="en-US" sz="1400" dirty="0">
                          <a:effectLst/>
                          <a:latin typeface="+mn-lt"/>
                          <a:ea typeface="Calibri" panose="020F0502020204030204" pitchFamily="34" charset="0"/>
                          <a:cs typeface="Times New Roman" panose="02020603050405020304" pitchFamily="18" charset="0"/>
                        </a:rPr>
                        <a:t>s Pedro Pérez Muñoz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52904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2837553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Pamela Lizbeth Elizondo Vazquez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Rosa Estela </a:t>
                      </a:r>
                      <a:r>
                        <a:rPr lang="es-MX" sz="1400" noProof="0" dirty="0">
                          <a:effectLst/>
                          <a:latin typeface="+mn-lt"/>
                          <a:ea typeface="Calibri" panose="020F0502020204030204" pitchFamily="34" charset="0"/>
                          <a:cs typeface="Times New Roman" panose="02020603050405020304" pitchFamily="18" charset="0"/>
                        </a:rPr>
                        <a:t>Santivañez</a:t>
                      </a:r>
                      <a:r>
                        <a:rPr lang="en-US" sz="1400" dirty="0">
                          <a:effectLst/>
                          <a:latin typeface="+mn-lt"/>
                          <a:ea typeface="Calibri" panose="020F0502020204030204" pitchFamily="34" charset="0"/>
                          <a:cs typeface="Times New Roman" panose="02020603050405020304" pitchFamily="18" charset="0"/>
                        </a:rPr>
                        <a:t> Perez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56648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0443968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Francisco </a:t>
                      </a:r>
                      <a:r>
                        <a:rPr lang="es-MX" sz="1400" noProof="0" dirty="0">
                          <a:effectLst/>
                          <a:latin typeface="+mn-lt"/>
                          <a:ea typeface="Calibri" panose="020F0502020204030204" pitchFamily="34" charset="0"/>
                          <a:cs typeface="Times New Roman" panose="02020603050405020304" pitchFamily="18" charset="0"/>
                        </a:rPr>
                        <a:t>González</a:t>
                      </a:r>
                      <a:r>
                        <a:rPr lang="en-US" sz="1400" dirty="0">
                          <a:effectLst/>
                          <a:latin typeface="+mn-lt"/>
                          <a:ea typeface="Calibri" panose="020F0502020204030204" pitchFamily="34" charset="0"/>
                          <a:cs typeface="Times New Roman" panose="02020603050405020304" pitchFamily="18" charset="0"/>
                        </a:rPr>
                        <a:t> Solís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Yudith</a:t>
                      </a:r>
                      <a:r>
                        <a:rPr lang="en-US" sz="1400" dirty="0">
                          <a:effectLst/>
                          <a:latin typeface="+mn-lt"/>
                          <a:ea typeface="Calibri" panose="020F0502020204030204" pitchFamily="34" charset="0"/>
                          <a:cs typeface="Times New Roman" panose="02020603050405020304" pitchFamily="18" charset="0"/>
                        </a:rPr>
                        <a:t> De Alba Rodríguez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73919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816918113"/>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Thelma Yadira Garcia L</a:t>
                      </a:r>
                      <a:r>
                        <a:rPr lang="es-MX" sz="1400" dirty="0" err="1">
                          <a:effectLst/>
                          <a:latin typeface="+mn-lt"/>
                          <a:ea typeface="Calibri" panose="020F0502020204030204" pitchFamily="34" charset="0"/>
                          <a:cs typeface="Times New Roman" panose="02020603050405020304" pitchFamily="18" charset="0"/>
                        </a:rPr>
                        <a:t>ó</a:t>
                      </a:r>
                      <a:r>
                        <a:rPr lang="es-MX" sz="1400" noProof="0" dirty="0">
                          <a:effectLst/>
                          <a:latin typeface="+mn-lt"/>
                          <a:ea typeface="Calibri" panose="020F0502020204030204" pitchFamily="34" charset="0"/>
                          <a:cs typeface="Times New Roman" panose="02020603050405020304" pitchFamily="18" charset="0"/>
                        </a:rPr>
                        <a:t>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Rolando Gomez Ponce</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82626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819913508"/>
              </p:ext>
            </p:extLst>
          </p:nvPr>
        </p:nvGraphicFramePr>
        <p:xfrm>
          <a:off x="510895" y="1578881"/>
          <a:ext cx="11170210" cy="4204700"/>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Leslie Abigail Polanco García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Juan Alberto Vel</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zquez</a:t>
                      </a:r>
                      <a:r>
                        <a:rPr lang="en-US" sz="1400" dirty="0">
                          <a:effectLst/>
                          <a:latin typeface="+mn-lt"/>
                          <a:ea typeface="Calibri" panose="020F0502020204030204" pitchFamily="34" charset="0"/>
                          <a:cs typeface="Times New Roman" panose="02020603050405020304" pitchFamily="18" charset="0"/>
                        </a:rPr>
                        <a:t> Esquivel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99900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001510711"/>
              </p:ext>
            </p:extLst>
          </p:nvPr>
        </p:nvGraphicFramePr>
        <p:xfrm>
          <a:off x="510895" y="1578881"/>
          <a:ext cx="11170210" cy="4737546"/>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Oscar Javier Hern</a:t>
                      </a:r>
                      <a:r>
                        <a:rPr lang="es-MX" sz="1400" noProof="0" dirty="0" err="1">
                          <a:effectLst/>
                          <a:latin typeface="+mn-lt"/>
                          <a:ea typeface="Calibri" panose="020F0502020204030204" pitchFamily="34" charset="0"/>
                          <a:cs typeface="Times New Roman" panose="02020603050405020304" pitchFamily="18" charset="0"/>
                        </a:rPr>
                        <a:t>ández</a:t>
                      </a:r>
                      <a:r>
                        <a:rPr lang="en-US" sz="1400" dirty="0">
                          <a:effectLst/>
                          <a:latin typeface="+mn-lt"/>
                          <a:ea typeface="Calibri" panose="020F0502020204030204" pitchFamily="34" charset="0"/>
                          <a:cs typeface="Times New Roman" panose="02020603050405020304" pitchFamily="18" charset="0"/>
                        </a:rPr>
                        <a:t> Garcia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Elvia Edith Lira </a:t>
                      </a:r>
                      <a:r>
                        <a:rPr lang="es-MX" sz="1400" noProof="0" dirty="0">
                          <a:effectLst/>
                          <a:latin typeface="+mn-lt"/>
                          <a:ea typeface="Calibri" panose="020F0502020204030204" pitchFamily="34" charset="0"/>
                          <a:cs typeface="Times New Roman" panose="02020603050405020304" pitchFamily="18" charset="0"/>
                        </a:rPr>
                        <a:t>Carreó</a:t>
                      </a:r>
                      <a:r>
                        <a:rPr lang="en-US" sz="1400" dirty="0">
                          <a:effectLst/>
                          <a:latin typeface="+mn-lt"/>
                          <a:ea typeface="Calibri" panose="020F0502020204030204" pitchFamily="34" charset="0"/>
                          <a:cs typeface="Times New Roman" panose="02020603050405020304" pitchFamily="18" charset="0"/>
                        </a:rPr>
                        <a:t>n</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Diana Patricia Mijares De La Garza</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210918126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60412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16346537"/>
              </p:ext>
            </p:extLst>
          </p:nvPr>
        </p:nvGraphicFramePr>
        <p:xfrm>
          <a:off x="532985" y="1698755"/>
          <a:ext cx="11126029" cy="490728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Flavio Fernando Zúñiga Aguirre</a:t>
                      </a:r>
                    </a:p>
                  </a:txBody>
                  <a:tcPr anchor="ctr">
                    <a:solidFill>
                      <a:schemeClr val="bg2"/>
                    </a:solidFill>
                  </a:tcPr>
                </a:tc>
                <a:tc>
                  <a:txBody>
                    <a:bodyPr/>
                    <a:lstStyle/>
                    <a:p>
                      <a:pPr algn="just"/>
                      <a:r>
                        <a:rPr lang="es-ES" sz="1400" dirty="0"/>
                        <a:t>En atención a denuncia de responsabilidad administrativa en contra del ciudadano Fernando Zúñiga Aguirre, por su flagrante violación al artículo 381, inciso d) del Código Electoral para el Estado de Coahuila de Zaragoza, que regula los requisitos para ser presidente, secretario o consejero de un Comité Municipal Electoral, así como a los principios de certeza, legalidad, imparcialidad que rigen la materia electoral, plasmados en el artículo 52 de la Ley de Responsabilidades de los Servidores Públicos del Estado  de Coahuila de Zaragoza.</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catorce (14) responsabilidades administrativas.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Laura Nidia Dávila Martínez</a:t>
                      </a:r>
                    </a:p>
                  </a:txBody>
                  <a:tcPr anchor="ctr">
                    <a:solidFill>
                      <a:schemeClr val="bg2"/>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nueve (09) responsabilidades administrativas.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bl>
          </a:graphicData>
        </a:graphic>
      </p:graphicFrame>
      <p:sp>
        <p:nvSpPr>
          <p:cNvPr id="8" name="CuadroTexto 7">
            <a:extLst>
              <a:ext uri="{FF2B5EF4-FFF2-40B4-BE49-F238E27FC236}">
                <a16:creationId xmlns:a16="http://schemas.microsoft.com/office/drawing/2014/main" id="{11F698C5-A229-4DE5-ABC3-4CB232CD68AB}"/>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391031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96582606"/>
              </p:ext>
            </p:extLst>
          </p:nvPr>
        </p:nvGraphicFramePr>
        <p:xfrm>
          <a:off x="510895" y="1578881"/>
          <a:ext cx="11170210" cy="201083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María Luisa Fuentes Guerra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501370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310469265"/>
              </p:ext>
            </p:extLst>
          </p:nvPr>
        </p:nvGraphicFramePr>
        <p:xfrm>
          <a:off x="510895" y="2188481"/>
          <a:ext cx="11170210" cy="3403936"/>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3815405295"/>
                    </a:ext>
                  </a:extLst>
                </a:gridCol>
                <a:gridCol w="3101009">
                  <a:extLst>
                    <a:ext uri="{9D8B030D-6E8A-4147-A177-3AD203B41FA5}">
                      <a16:colId xmlns:a16="http://schemas.microsoft.com/office/drawing/2014/main" val="1609311639"/>
                    </a:ext>
                  </a:extLst>
                </a:gridCol>
                <a:gridCol w="4773740">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87464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Guadalupe González Urvina </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955777">
                <a:tc>
                  <a:txBody>
                    <a:bodyPr/>
                    <a:lstStyle/>
                    <a:p>
                      <a:pPr algn="ctr">
                        <a:lnSpc>
                          <a:spcPct val="115000"/>
                        </a:lnSpc>
                        <a:spcAft>
                          <a:spcPts val="0"/>
                        </a:spcAft>
                      </a:pPr>
                      <a:r>
                        <a:rPr lang="es-MX" sz="1600" dirty="0" err="1">
                          <a:effectLst/>
                          <a:latin typeface="+mn-lt"/>
                          <a:ea typeface="Calibri" panose="020F0502020204030204" pitchFamily="34" charset="0"/>
                          <a:cs typeface="Times New Roman" panose="02020603050405020304" pitchFamily="18" charset="0"/>
                        </a:rPr>
                        <a:t>Fasur</a:t>
                      </a:r>
                      <a:r>
                        <a:rPr lang="es-MX" sz="16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22356432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Mauricio Mantilla Aguirre</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324242708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septiembre de 2020</a:t>
            </a:r>
            <a:endParaRPr lang="es-MX" dirty="0"/>
          </a:p>
        </p:txBody>
      </p:sp>
    </p:spTree>
    <p:extLst>
      <p:ext uri="{BB962C8B-B14F-4D97-AF65-F5344CB8AC3E}">
        <p14:creationId xmlns:p14="http://schemas.microsoft.com/office/powerpoint/2010/main" val="2779696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febrero, marzo, abril, mayo, junio, julio, agosto, septiembre, octubre, noviembre y diciembre de 2021,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091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434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97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347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0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994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190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1492085893"/>
              </p:ext>
            </p:extLst>
          </p:nvPr>
        </p:nvGraphicFramePr>
        <p:xfrm>
          <a:off x="510895" y="1600200"/>
          <a:ext cx="11170210" cy="5051590"/>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649461915"/>
                    </a:ext>
                  </a:extLst>
                </a:gridCol>
                <a:gridCol w="2081420">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22992">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Concepción Cepeda Hernández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https://ieccloud.iec-sis.org.mx/index.php/s/n7xDAwQpxIUVB8s</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Emmanuel Villarreal Flores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Patricia Guadalupe González Mijares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https://ieccloud.iec-sis.org.mx/index.php/s/3VRJoyewPHFA0IF</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446400">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Samuel Ignacio Hernández García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https://ieccloud.iec-sis.org.mx/index.php/s/RkZ4LHf9R7yXsFb</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Gabriela del Refugio Martínez Gómez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370246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17431059"/>
              </p:ext>
            </p:extLst>
          </p:nvPr>
        </p:nvGraphicFramePr>
        <p:xfrm>
          <a:off x="532985" y="1405092"/>
          <a:ext cx="11126029" cy="530352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María Irma Hernández Gaona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Elizabeth Contreras García</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Gabriela Amaro Ávila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r h="372922">
                <a:tc>
                  <a:txBody>
                    <a:bodyPr/>
                    <a:lstStyle/>
                    <a:p>
                      <a:pPr algn="ctr"/>
                      <a:r>
                        <a:rPr lang="es-ES" sz="1400" dirty="0"/>
                        <a:t>Eliezer Eli Martínez Díaz</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367201566"/>
                  </a:ext>
                </a:extLst>
              </a:tr>
              <a:tr h="372922">
                <a:tc>
                  <a:txBody>
                    <a:bodyPr/>
                    <a:lstStyle/>
                    <a:p>
                      <a:pPr algn="ctr"/>
                      <a:r>
                        <a:rPr lang="es-ES" sz="1400" dirty="0"/>
                        <a:t>Ángel Eliú Díaz Montoya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1134567340"/>
                  </a:ext>
                </a:extLst>
              </a:tr>
            </a:tbl>
          </a:graphicData>
        </a:graphic>
      </p:graphicFrame>
      <p:sp>
        <p:nvSpPr>
          <p:cNvPr id="8" name="CuadroTexto 7">
            <a:extLst>
              <a:ext uri="{FF2B5EF4-FFF2-40B4-BE49-F238E27FC236}">
                <a16:creationId xmlns:a16="http://schemas.microsoft.com/office/drawing/2014/main" id="{DE7C85C4-CC64-43EF-82C2-9CE2C02F9D30}"/>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2588084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643949487"/>
              </p:ext>
            </p:extLst>
          </p:nvPr>
        </p:nvGraphicFramePr>
        <p:xfrm>
          <a:off x="510895" y="1600200"/>
          <a:ext cx="11170210" cy="4872467"/>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71700">
                  <a:extLst>
                    <a:ext uri="{9D8B030D-6E8A-4147-A177-3AD203B41FA5}">
                      <a16:colId xmlns:a16="http://schemas.microsoft.com/office/drawing/2014/main" val="203957414"/>
                    </a:ext>
                  </a:extLst>
                </a:gridCol>
                <a:gridCol w="3057525">
                  <a:extLst>
                    <a:ext uri="{9D8B030D-6E8A-4147-A177-3AD203B41FA5}">
                      <a16:colId xmlns:a16="http://schemas.microsoft.com/office/drawing/2014/main" val="2162176112"/>
                    </a:ext>
                  </a:extLst>
                </a:gridCol>
                <a:gridCol w="41230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Verónica Pulgarín Gutiérrez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https://ieccloud.iec-sis.org.mx/index.php/s/2JEcHEVwRsIgVOh</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Claudia Ivett Rivera Rosales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https://ieccloud.iec-sis.org.mx/index.php/s/UzjX3XfvjlT3WOe</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Alejandra </a:t>
                      </a:r>
                      <a:r>
                        <a:rPr lang="es-MX" sz="1600" dirty="0" err="1">
                          <a:effectLst/>
                          <a:latin typeface="+mn-lt"/>
                          <a:ea typeface="Calibri" panose="020F0502020204030204" pitchFamily="34" charset="0"/>
                          <a:cs typeface="Times New Roman" panose="02020603050405020304" pitchFamily="18" charset="0"/>
                        </a:rPr>
                        <a:t>Esteffany</a:t>
                      </a:r>
                      <a:r>
                        <a:rPr lang="es-MX" sz="1600" dirty="0">
                          <a:effectLst/>
                          <a:latin typeface="+mn-lt"/>
                          <a:ea typeface="Calibri" panose="020F0502020204030204" pitchFamily="34" charset="0"/>
                          <a:cs typeface="Times New Roman" panose="02020603050405020304" pitchFamily="18" charset="0"/>
                        </a:rPr>
                        <a:t> Tienda Bazaldua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65621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Ruth Arely Villalobos Fuentes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David Alejandro Villanueva Rivera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3852759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712177930"/>
              </p:ext>
            </p:extLst>
          </p:nvPr>
        </p:nvGraphicFramePr>
        <p:xfrm>
          <a:off x="510895" y="1600200"/>
          <a:ext cx="11170210" cy="2874302"/>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668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Rosa Laura García </a:t>
                      </a:r>
                      <a:r>
                        <a:rPr lang="es-MX" sz="1600" dirty="0" err="1">
                          <a:effectLst/>
                          <a:latin typeface="+mn-lt"/>
                          <a:ea typeface="Calibri" panose="020F0502020204030204" pitchFamily="34" charset="0"/>
                          <a:cs typeface="Times New Roman" panose="02020603050405020304" pitchFamily="18" charset="0"/>
                        </a:rPr>
                        <a:t>García</a:t>
                      </a: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s-MX" sz="16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ctr">
                        <a:lnSpc>
                          <a:spcPct val="115000"/>
                        </a:lnSpc>
                        <a:spcAft>
                          <a:spcPts val="0"/>
                        </a:spcAft>
                      </a:pPr>
                      <a:r>
                        <a:rPr lang="es-MX" sz="1600" kern="1200" noProof="0" dirty="0">
                          <a:solidFill>
                            <a:schemeClr val="dk1"/>
                          </a:solidFill>
                          <a:effectLst/>
                          <a:latin typeface="+mn-lt"/>
                          <a:ea typeface="+mn-ea"/>
                          <a:cs typeface="+mn-cs"/>
                        </a:rPr>
                        <a:t>https://ieccloud.iec-sis.org.mx/index.php/s/Jl5BzHJnslmuFdi</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aphicFrame>
        <p:nvGraphicFramePr>
          <p:cNvPr id="2" name="Tabla 1">
            <a:extLst>
              <a:ext uri="{FF2B5EF4-FFF2-40B4-BE49-F238E27FC236}">
                <a16:creationId xmlns:a16="http://schemas.microsoft.com/office/drawing/2014/main" id="{ADA6E20F-6B23-5A0F-F494-7AA06CAEAF16}"/>
              </a:ext>
            </a:extLst>
          </p:cNvPr>
          <p:cNvGraphicFramePr>
            <a:graphicFrameLocks noGrp="1"/>
          </p:cNvGraphicFramePr>
          <p:nvPr>
            <p:extLst>
              <p:ext uri="{D42A27DB-BD31-4B8C-83A1-F6EECF244321}">
                <p14:modId xmlns:p14="http://schemas.microsoft.com/office/powerpoint/2010/main" val="880585289"/>
              </p:ext>
            </p:extLst>
          </p:nvPr>
        </p:nvGraphicFramePr>
        <p:xfrm>
          <a:off x="510895" y="4495821"/>
          <a:ext cx="11181043" cy="875794"/>
        </p:xfrm>
        <a:graphic>
          <a:graphicData uri="http://schemas.openxmlformats.org/drawingml/2006/table">
            <a:tbl>
              <a:tblPr firstRow="1" bandRow="1">
                <a:tableStyleId>{5C22544A-7EE6-4342-B048-85BDC9FD1C3A}</a:tableStyleId>
              </a:tblPr>
              <a:tblGrid>
                <a:gridCol w="1830084">
                  <a:extLst>
                    <a:ext uri="{9D8B030D-6E8A-4147-A177-3AD203B41FA5}">
                      <a16:colId xmlns:a16="http://schemas.microsoft.com/office/drawing/2014/main" val="520179494"/>
                    </a:ext>
                  </a:extLst>
                </a:gridCol>
                <a:gridCol w="2114550">
                  <a:extLst>
                    <a:ext uri="{9D8B030D-6E8A-4147-A177-3AD203B41FA5}">
                      <a16:colId xmlns:a16="http://schemas.microsoft.com/office/drawing/2014/main" val="1294171777"/>
                    </a:ext>
                  </a:extLst>
                </a:gridCol>
                <a:gridCol w="3557588">
                  <a:extLst>
                    <a:ext uri="{9D8B030D-6E8A-4147-A177-3AD203B41FA5}">
                      <a16:colId xmlns:a16="http://schemas.microsoft.com/office/drawing/2014/main" val="1911089942"/>
                    </a:ext>
                  </a:extLst>
                </a:gridCol>
                <a:gridCol w="3678821">
                  <a:extLst>
                    <a:ext uri="{9D8B030D-6E8A-4147-A177-3AD203B41FA5}">
                      <a16:colId xmlns:a16="http://schemas.microsoft.com/office/drawing/2014/main" val="692531450"/>
                    </a:ext>
                  </a:extLst>
                </a:gridCol>
              </a:tblGrid>
              <a:tr h="875794">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Hilda Rubí Salazar Vázquez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https://ieccloud.iec-sis.org.mx/index.php/s/rBe6IVjV3HDV7Tu</a:t>
                      </a:r>
                    </a:p>
                  </a:txBody>
                  <a:tcPr marL="68580" marR="68580" marT="0" marB="0" anchor="ctr">
                    <a:solidFill>
                      <a:schemeClr val="bg2">
                        <a:lumMod val="90000"/>
                      </a:schemeClr>
                    </a:solidFill>
                  </a:tcPr>
                </a:tc>
                <a:extLst>
                  <a:ext uri="{0D108BD9-81ED-4DB2-BD59-A6C34878D82A}">
                    <a16:rowId xmlns:a16="http://schemas.microsoft.com/office/drawing/2014/main" val="3990316042"/>
                  </a:ext>
                </a:extLst>
              </a:tr>
            </a:tbl>
          </a:graphicData>
        </a:graphic>
      </p:graphicFrame>
    </p:spTree>
    <p:extLst>
      <p:ext uri="{BB962C8B-B14F-4D97-AF65-F5344CB8AC3E}">
        <p14:creationId xmlns:p14="http://schemas.microsoft.com/office/powerpoint/2010/main" val="484468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3242309389"/>
              </p:ext>
            </p:extLst>
          </p:nvPr>
        </p:nvGraphicFramePr>
        <p:xfrm>
          <a:off x="505478" y="1486233"/>
          <a:ext cx="11181043" cy="4729398"/>
        </p:xfrm>
        <a:graphic>
          <a:graphicData uri="http://schemas.openxmlformats.org/drawingml/2006/table">
            <a:tbl>
              <a:tblPr firstRow="1" bandRow="1">
                <a:tableStyleId>{5C22544A-7EE6-4342-B048-85BDC9FD1C3A}</a:tableStyleId>
              </a:tblPr>
              <a:tblGrid>
                <a:gridCol w="1828801">
                  <a:extLst>
                    <a:ext uri="{9D8B030D-6E8A-4147-A177-3AD203B41FA5}">
                      <a16:colId xmlns:a16="http://schemas.microsoft.com/office/drawing/2014/main" val="649461915"/>
                    </a:ext>
                  </a:extLst>
                </a:gridCol>
                <a:gridCol w="2009121">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85558">
                  <a:extLst>
                    <a:ext uri="{9D8B030D-6E8A-4147-A177-3AD203B41FA5}">
                      <a16:colId xmlns:a16="http://schemas.microsoft.com/office/drawing/2014/main" val="1793552894"/>
                    </a:ext>
                  </a:extLst>
                </a:gridCol>
              </a:tblGrid>
              <a:tr h="48577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90261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Yuriria Rendón Yáñez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https://ieccloud.iec-sis.org.mx/index.php/s/NoHDfigTVveTQHR</a:t>
                      </a:r>
                    </a:p>
                  </a:txBody>
                  <a:tcPr marL="68580" marR="68580" marT="0" marB="0" anchor="ctr">
                    <a:solidFill>
                      <a:schemeClr val="bg2">
                        <a:lumMod val="90000"/>
                      </a:schemeClr>
                    </a:solidFill>
                  </a:tcPr>
                </a:tc>
                <a:extLst>
                  <a:ext uri="{0D108BD9-81ED-4DB2-BD59-A6C34878D82A}">
                    <a16:rowId xmlns:a16="http://schemas.microsoft.com/office/drawing/2014/main" val="3127003578"/>
                  </a:ext>
                </a:extLst>
              </a:tr>
              <a:tr h="902611">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Luis Ricardo Díaz Valdez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https://ieccloud.iec-sis.org.mx/index.php/s/gFcrIxVxrmcPMfU</a:t>
                      </a:r>
                    </a:p>
                  </a:txBody>
                  <a:tcPr marL="68580" marR="68580" marT="0" marB="0" anchor="ctr">
                    <a:solidFill>
                      <a:schemeClr val="bg2">
                        <a:lumMod val="90000"/>
                      </a:schemeClr>
                    </a:solidFill>
                  </a:tcPr>
                </a:tc>
                <a:extLst>
                  <a:ext uri="{0D108BD9-81ED-4DB2-BD59-A6C34878D82A}">
                    <a16:rowId xmlns:a16="http://schemas.microsoft.com/office/drawing/2014/main" val="2489067092"/>
                  </a:ext>
                </a:extLst>
              </a:tr>
              <a:tr h="168160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José María Muñoz Martínez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00000"/>
                        </a:lnSpc>
                      </a:pPr>
                      <a:r>
                        <a:rPr lang="es-MX" sz="1600" kern="1200" dirty="0">
                          <a:solidFill>
                            <a:schemeClr val="dk1"/>
                          </a:solidFill>
                          <a:effectLst/>
                          <a:latin typeface="+mn-lt"/>
                          <a:ea typeface="+mn-ea"/>
                          <a:cs typeface="+mn-cs"/>
                        </a:rPr>
                        <a:t>Incumplimiento al apartado 5.2 del Protocolo de Seguridad Sanitaria para el Registro de Candidaturas para el Proceso Electoral Ordinario 2020</a:t>
                      </a:r>
                    </a:p>
                    <a:p>
                      <a:pPr algn="ctr">
                        <a:lnSpc>
                          <a:spcPct val="100000"/>
                        </a:lnSpc>
                      </a:pPr>
                      <a:r>
                        <a:rPr lang="es-MX" sz="1600" kern="1200" dirty="0">
                          <a:solidFill>
                            <a:schemeClr val="dk1"/>
                          </a:solidFill>
                          <a:effectLst/>
                          <a:latin typeface="+mn-lt"/>
                          <a:ea typeface="+mn-ea"/>
                          <a:cs typeface="+mn-cs"/>
                        </a:rPr>
                        <a:t>Incumplimiento al artículo 49 fracción I y II de la Ley General de Responsabilidades Administrativas</a:t>
                      </a:r>
                    </a:p>
                    <a:p>
                      <a:pPr marL="0" marR="0" lvl="0" indent="0" algn="ctr" defTabSz="914411" rtl="0" eaLnBrk="1" fontAlgn="auto" latinLnBrk="0" hangingPunct="1">
                        <a:lnSpc>
                          <a:spcPct val="100000"/>
                        </a:lnSpc>
                        <a:spcBef>
                          <a:spcPts val="0"/>
                        </a:spcBef>
                        <a:spcAft>
                          <a:spcPts val="0"/>
                        </a:spcAft>
                        <a:buClrTx/>
                        <a:buSzTx/>
                        <a:buFontTx/>
                        <a:buNone/>
                        <a:tabLst/>
                        <a:defRPr/>
                      </a:pPr>
                      <a:r>
                        <a:rPr lang="es-MX" sz="1600" kern="1200" dirty="0">
                          <a:solidFill>
                            <a:schemeClr val="dk1"/>
                          </a:solidFill>
                          <a:effectLst/>
                          <a:latin typeface="+mn-lt"/>
                          <a:ea typeface="+mn-ea"/>
                          <a:cs typeface="+mn-cs"/>
                        </a:rPr>
                        <a:t>Incumplimiento al artículo 63 del Reglamento Interior  del Instituto Electoral de Coahuila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https://ieccloud.iec-sis.org.mx/index.php/s/JbytyXfvDOQAoxT</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218326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7142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6338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224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927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650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926093354"/>
              </p:ext>
            </p:extLst>
          </p:nvPr>
        </p:nvGraphicFramePr>
        <p:xfrm>
          <a:off x="610972" y="1405092"/>
          <a:ext cx="11126029" cy="426720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dos (02) observaciones.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una (01) observaciones.</a:t>
                      </a:r>
                    </a:p>
                  </a:txBody>
                  <a:tcPr anchor="ctr">
                    <a:solidFill>
                      <a:schemeClr val="bg2">
                        <a:lumMod val="90000"/>
                      </a:schemeClr>
                    </a:solidFill>
                  </a:tcPr>
                </a:tc>
                <a:tc>
                  <a:txBody>
                    <a:bodyPr/>
                    <a:lstStyle/>
                    <a:p>
                      <a:pPr algn="ctr"/>
                      <a:r>
                        <a:rPr lang="es-ES" sz="1400"/>
                        <a:t>Privada</a:t>
                      </a:r>
                      <a:endParaRPr lang="es-ES" sz="1400" dirty="0"/>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Félix Picazo Adame</a:t>
                      </a:r>
                    </a:p>
                  </a:txBody>
                  <a:tcPr anchor="ctr">
                    <a:solidFill>
                      <a:schemeClr val="bg2">
                        <a:lumMod val="90000"/>
                      </a:schemeClr>
                    </a:solidFill>
                  </a:tcPr>
                </a:tc>
                <a:tc>
                  <a:txBody>
                    <a:bodyPr/>
                    <a:lstStyle/>
                    <a:p>
                      <a:pPr algn="just"/>
                      <a:r>
                        <a:rPr lang="es-ES" sz="1400" dirty="0"/>
                        <a:t>En atención a que el presidente del Comité Municipal de San Pedro de las Colonias omitió dar el trámite debido al medio de impugnación presentado en diez de junio de 2017, de conformidad con lo establecido al artículo 45 de la Ley de Medios de Impugnación, dado que su desempeño no garantizó los principios de certeza, legalidad, independencia, imparcialidad y objetividad, señalados en el artículo 52 de la Ley de Responsabilidad de los Servidores Públicos Estatales y Municipales del Estado de Coahuila de Zaragoza, así como lo dispuesto en el 404 numeral 1, incisos c), g), j) y k) del Código Electoral para el Estado de Coahuila de Zaragoza, vigente. </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478B825C-F946-4B80-BBA3-69BF3195A10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382571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67502"/>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63070709"/>
              </p:ext>
            </p:extLst>
          </p:nvPr>
        </p:nvGraphicFramePr>
        <p:xfrm>
          <a:off x="610973" y="2232816"/>
          <a:ext cx="10970056" cy="4236720"/>
        </p:xfrm>
        <a:graphic>
          <a:graphicData uri="http://schemas.openxmlformats.org/drawingml/2006/table">
            <a:tbl>
              <a:tblPr firstRow="1" bandRow="1">
                <a:tableStyleId>{5C22544A-7EE6-4342-B048-85BDC9FD1C3A}</a:tableStyleId>
              </a:tblPr>
              <a:tblGrid>
                <a:gridCol w="1349368">
                  <a:extLst>
                    <a:ext uri="{9D8B030D-6E8A-4147-A177-3AD203B41FA5}">
                      <a16:colId xmlns:a16="http://schemas.microsoft.com/office/drawing/2014/main" val="3815405295"/>
                    </a:ext>
                  </a:extLst>
                </a:gridCol>
                <a:gridCol w="6592143">
                  <a:extLst>
                    <a:ext uri="{9D8B030D-6E8A-4147-A177-3AD203B41FA5}">
                      <a16:colId xmlns:a16="http://schemas.microsoft.com/office/drawing/2014/main" val="1609311639"/>
                    </a:ext>
                  </a:extLst>
                </a:gridCol>
                <a:gridCol w="1567968">
                  <a:extLst>
                    <a:ext uri="{9D8B030D-6E8A-4147-A177-3AD203B41FA5}">
                      <a16:colId xmlns:a16="http://schemas.microsoft.com/office/drawing/2014/main" val="3091896015"/>
                    </a:ext>
                  </a:extLst>
                </a:gridCol>
                <a:gridCol w="1460577">
                  <a:extLst>
                    <a:ext uri="{9D8B030D-6E8A-4147-A177-3AD203B41FA5}">
                      <a16:colId xmlns:a16="http://schemas.microsoft.com/office/drawing/2014/main" val="3243898174"/>
                    </a:ext>
                  </a:extLst>
                </a:gridCol>
              </a:tblGrid>
              <a:tr h="35570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Victoria Araceli Sánchez Valdés</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r h="372922">
                <a:tc>
                  <a:txBody>
                    <a:bodyPr/>
                    <a:lstStyle/>
                    <a:p>
                      <a:pPr algn="ct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2180668" y="1609658"/>
            <a:ext cx="7830663" cy="369332"/>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Durante el año 2019, únicamente se aplicaron sanciones en el mes de septiembre</a:t>
            </a:r>
          </a:p>
        </p:txBody>
      </p:sp>
      <p:sp>
        <p:nvSpPr>
          <p:cNvPr id="8" name="CuadroTexto 7">
            <a:extLst>
              <a:ext uri="{FF2B5EF4-FFF2-40B4-BE49-F238E27FC236}">
                <a16:creationId xmlns:a16="http://schemas.microsoft.com/office/drawing/2014/main" id="{B1B39EAB-DCB3-4304-85D4-61105F68C5B0}"/>
              </a:ext>
            </a:extLst>
          </p:cNvPr>
          <p:cNvSpPr txBox="1"/>
          <p:nvPr/>
        </p:nvSpPr>
        <p:spPr>
          <a:xfrm>
            <a:off x="610972" y="6500313"/>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0" name="CuadroTexto 9">
            <a:extLst>
              <a:ext uri="{FF2B5EF4-FFF2-40B4-BE49-F238E27FC236}">
                <a16:creationId xmlns:a16="http://schemas.microsoft.com/office/drawing/2014/main" id="{80428637-42B1-4CAA-A213-72789D37FB1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2019</a:t>
            </a:r>
          </a:p>
        </p:txBody>
      </p:sp>
    </p:spTree>
    <p:extLst>
      <p:ext uri="{BB962C8B-B14F-4D97-AF65-F5344CB8AC3E}">
        <p14:creationId xmlns:p14="http://schemas.microsoft.com/office/powerpoint/2010/main" val="1258865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675832555"/>
              </p:ext>
            </p:extLst>
          </p:nvPr>
        </p:nvGraphicFramePr>
        <p:xfrm>
          <a:off x="510895" y="1473827"/>
          <a:ext cx="11170210" cy="4966844"/>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508655">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Cesar Pérez Villarreal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687376686"/>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Héctor Javier Corpus Zamora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dirty="0">
                          <a:effectLst/>
                          <a:latin typeface="+mn-lt"/>
                          <a:ea typeface="Calibri" panose="020F0502020204030204" pitchFamily="34" charset="0"/>
                          <a:cs typeface="Times New Roman" panose="02020603050405020304" pitchFamily="18" charset="0"/>
                        </a:rPr>
                        <a:t>Amonestación pública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25695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57949344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err="1">
                          <a:effectLst/>
                          <a:latin typeface="+mn-lt"/>
                          <a:ea typeface="Calibri" panose="020F0502020204030204" pitchFamily="34" charset="0"/>
                          <a:cs typeface="Times New Roman" panose="02020603050405020304" pitchFamily="18" charset="0"/>
                        </a:rPr>
                        <a:t>Yessika</a:t>
                      </a:r>
                      <a:r>
                        <a:rPr lang="en-US" sz="1400" dirty="0">
                          <a:effectLst/>
                          <a:latin typeface="+mn-lt"/>
                          <a:ea typeface="Calibri" panose="020F0502020204030204" pitchFamily="34" charset="0"/>
                          <a:cs typeface="Times New Roman" panose="02020603050405020304" pitchFamily="18" charset="0"/>
                        </a:rPr>
                        <a:t> Esmeralda Rivera Martínez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Leticia María </a:t>
                      </a:r>
                      <a:r>
                        <a:rPr lang="en-US" sz="1400" dirty="0" err="1">
                          <a:effectLst/>
                          <a:latin typeface="+mn-lt"/>
                          <a:ea typeface="Calibri" panose="020F0502020204030204" pitchFamily="34" charset="0"/>
                          <a:cs typeface="Times New Roman" panose="02020603050405020304" pitchFamily="18" charset="0"/>
                        </a:rPr>
                        <a:t>Tanguma</a:t>
                      </a:r>
                      <a:r>
                        <a:rPr lang="en-US" sz="1400" dirty="0">
                          <a:effectLst/>
                          <a:latin typeface="+mn-lt"/>
                          <a:ea typeface="Calibri" panose="020F0502020204030204" pitchFamily="34" charset="0"/>
                          <a:cs typeface="Times New Roman" panose="02020603050405020304" pitchFamily="18" charset="0"/>
                        </a:rPr>
                        <a:t> Flores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41935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986564501"/>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Addy </a:t>
                      </a:r>
                      <a:r>
                        <a:rPr lang="en-US" sz="1400" dirty="0" err="1">
                          <a:effectLst/>
                          <a:latin typeface="+mn-lt"/>
                          <a:ea typeface="Calibri" panose="020F0502020204030204" pitchFamily="34" charset="0"/>
                          <a:cs typeface="Times New Roman" panose="02020603050405020304" pitchFamily="18" charset="0"/>
                        </a:rPr>
                        <a:t>Yourie</a:t>
                      </a:r>
                      <a:r>
                        <a:rPr lang="en-US" sz="1400" dirty="0">
                          <a:effectLst/>
                          <a:latin typeface="+mn-lt"/>
                          <a:ea typeface="Calibri" panose="020F0502020204030204" pitchFamily="34" charset="0"/>
                          <a:cs typeface="Times New Roman" panose="02020603050405020304" pitchFamily="18" charset="0"/>
                        </a:rPr>
                        <a:t> Hernandez Rangel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Melquiades</a:t>
                      </a:r>
                      <a:r>
                        <a:rPr lang="en-US" sz="1400" dirty="0">
                          <a:effectLst/>
                          <a:latin typeface="+mn-lt"/>
                          <a:ea typeface="Calibri" panose="020F0502020204030204" pitchFamily="34" charset="0"/>
                          <a:cs typeface="Times New Roman" panose="02020603050405020304" pitchFamily="18" charset="0"/>
                        </a:rPr>
                        <a:t> Alonso Madrid</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71852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diciembre de 2022</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09639385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Matías Mercado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Ricardo Lugo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275399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516</TotalTime>
  <Words>8162</Words>
  <Application>Microsoft Office PowerPoint</Application>
  <PresentationFormat>Panorámica</PresentationFormat>
  <Paragraphs>675</Paragraphs>
  <Slides>37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37</vt:i4>
      </vt:variant>
    </vt:vector>
  </HeadingPairs>
  <TitlesOfParts>
    <vt:vector size="41"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IEC2019</cp:lastModifiedBy>
  <cp:revision>83</cp:revision>
  <cp:lastPrinted>2022-12-21T16:45:55Z</cp:lastPrinted>
  <dcterms:created xsi:type="dcterms:W3CDTF">2018-06-14T15:51:01Z</dcterms:created>
  <dcterms:modified xsi:type="dcterms:W3CDTF">2023-01-03T18:25:16Z</dcterms:modified>
</cp:coreProperties>
</file>