
<file path=[Content_Types].xml><?xml version="1.0" encoding="utf-8"?>
<Types xmlns="http://schemas.openxmlformats.org/package/2006/content-types">
  <Default Extension="xml" ContentType="application/xml"/>
  <Default Extension="mp4" ContentType="video/mp4"/>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Lst>
  <p:sldSz cx="12192000" cy="6858000"/>
  <p:notesSz cx="7772400" cy="10058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4"/>
    <p:restoredTop sz="94712"/>
  </p:normalViewPr>
  <p:slideViewPr>
    <p:cSldViewPr snapToGrid="0">
      <p:cViewPr varScale="1">
        <p:scale>
          <a:sx n="84" d="100"/>
          <a:sy n="84" d="100"/>
        </p:scale>
        <p:origin x="208" y="1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MX"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s-MX"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MX"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MX"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MX"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MX"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MX"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s-MX"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s-MX"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s-MX"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s-MX"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s-MX"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MX"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s-MX"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MX" sz="4400" b="0" strike="noStrike" spc="-1">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MX" sz="4400" b="0" strike="noStrike" spc="-1">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MX" sz="3200" b="0" strike="noStrike" spc="-1">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MX"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s-MX"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MX" sz="4400" b="0" strike="noStrike" spc="-1">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MX" sz="3200" b="0" strike="noStrike" spc="-1">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MX" sz="3200" b="0" strike="noStrike" spc="-1">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MX"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s-MX"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MX" sz="4400" b="0" strike="noStrike" spc="-1">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MX" sz="3200" b="0" strike="noStrike" spc="-1">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MX" sz="3200" b="0" strike="noStrike" spc="-1">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MX"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MX"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MX" sz="3200" b="0" strike="noStrike" spc="-1">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MX" sz="4400" b="0" strike="noStrike" spc="-1">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s-MX" sz="3200" b="0" strike="noStrike" spc="-1">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MX"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MX"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MX" sz="3200" b="0" strike="noStrike" spc="-1">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MX" sz="3200" b="0" strike="noStrike" spc="-1">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MX" sz="4400" b="0" strike="noStrike" spc="-1">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s-MX" sz="3200" b="0" strike="noStrike" spc="-1">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s-MX" sz="3200" b="0" strike="noStrike" spc="-1">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s-MX" sz="3200" b="0" strike="noStrike" spc="-1">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s-MX" sz="3200" b="0" strike="noStrike" spc="-1">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s-MX" sz="3200" b="0" strike="noStrike" spc="-1">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MX"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MX"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MX"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MX"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s-MX"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MX"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MX"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MX"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MX"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MX"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MX"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MX"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MX"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MX"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s-MX"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s-MX"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MX"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s-MX" sz="2800" b="0" strike="noStrike" spc="-1">
                <a:latin typeface="Arial"/>
              </a:rPr>
              <a:t>Second Outline Level</a:t>
            </a:r>
          </a:p>
          <a:p>
            <a:pPr marL="1296000" lvl="2" indent="-288000">
              <a:spcBef>
                <a:spcPts val="850"/>
              </a:spcBef>
              <a:buClr>
                <a:srgbClr val="000000"/>
              </a:buClr>
              <a:buSzPct val="45000"/>
              <a:buFont typeface="Wingdings" charset="2"/>
              <a:buChar char=""/>
            </a:pPr>
            <a:r>
              <a:rPr lang="es-MX" sz="2400" b="0" strike="noStrike" spc="-1">
                <a:latin typeface="Arial"/>
              </a:rPr>
              <a:t>Third Outline Level</a:t>
            </a:r>
          </a:p>
          <a:p>
            <a:pPr marL="1728000" lvl="3" indent="-216000">
              <a:spcBef>
                <a:spcPts val="567"/>
              </a:spcBef>
              <a:buClr>
                <a:srgbClr val="000000"/>
              </a:buClr>
              <a:buSzPct val="75000"/>
              <a:buFont typeface="Symbol" charset="2"/>
              <a:buChar char=""/>
            </a:pPr>
            <a:r>
              <a:rPr lang="es-MX" sz="2000" b="0" strike="noStrike" spc="-1">
                <a:latin typeface="Arial"/>
              </a:rPr>
              <a:t>Fourth Outline Level</a:t>
            </a:r>
          </a:p>
          <a:p>
            <a:pPr marL="2160000" lvl="4" indent="-216000">
              <a:spcBef>
                <a:spcPts val="283"/>
              </a:spcBef>
              <a:buClr>
                <a:srgbClr val="000000"/>
              </a:buClr>
              <a:buSzPct val="45000"/>
              <a:buFont typeface="Wingdings" charset="2"/>
              <a:buChar char=""/>
            </a:pPr>
            <a:r>
              <a:rPr lang="es-MX" sz="2000" b="0" strike="noStrike" spc="-1">
                <a:latin typeface="Arial"/>
              </a:rPr>
              <a:t>Fifth Outline Level</a:t>
            </a:r>
          </a:p>
          <a:p>
            <a:pPr marL="2592000" lvl="5" indent="-216000">
              <a:spcBef>
                <a:spcPts val="283"/>
              </a:spcBef>
              <a:buClr>
                <a:srgbClr val="000000"/>
              </a:buClr>
              <a:buSzPct val="45000"/>
              <a:buFont typeface="Wingdings" charset="2"/>
              <a:buChar char=""/>
            </a:pPr>
            <a:r>
              <a:rPr lang="es-MX" sz="2000" b="0" strike="noStrike" spc="-1">
                <a:latin typeface="Arial"/>
              </a:rPr>
              <a:t>Sixth Outline Level</a:t>
            </a:r>
          </a:p>
          <a:p>
            <a:pPr marL="3024000" lvl="6" indent="-216000">
              <a:spcBef>
                <a:spcPts val="283"/>
              </a:spcBef>
              <a:buClr>
                <a:srgbClr val="000000"/>
              </a:buClr>
              <a:buSzPct val="45000"/>
              <a:buFont typeface="Wingdings" charset="2"/>
              <a:buChar char=""/>
            </a:pPr>
            <a:r>
              <a:rPr lang="es-MX"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s-MX" sz="4400" b="0" strike="noStrike" spc="-1">
                <a:latin typeface="Arial"/>
              </a:rPr>
              <a:t>Click to edit the title text format</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MX"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s-MX" sz="2800" b="0" strike="noStrike" spc="-1">
                <a:latin typeface="Arial"/>
              </a:rPr>
              <a:t>Second Outline Level</a:t>
            </a:r>
          </a:p>
          <a:p>
            <a:pPr marL="1296000" lvl="2" indent="-288000">
              <a:spcBef>
                <a:spcPts val="850"/>
              </a:spcBef>
              <a:buClr>
                <a:srgbClr val="000000"/>
              </a:buClr>
              <a:buSzPct val="45000"/>
              <a:buFont typeface="Wingdings" charset="2"/>
              <a:buChar char=""/>
            </a:pPr>
            <a:r>
              <a:rPr lang="es-MX" sz="2400" b="0" strike="noStrike" spc="-1">
                <a:latin typeface="Arial"/>
              </a:rPr>
              <a:t>Third Outline Level</a:t>
            </a:r>
          </a:p>
          <a:p>
            <a:pPr marL="1728000" lvl="3" indent="-216000">
              <a:spcBef>
                <a:spcPts val="567"/>
              </a:spcBef>
              <a:buClr>
                <a:srgbClr val="000000"/>
              </a:buClr>
              <a:buSzPct val="75000"/>
              <a:buFont typeface="Symbol" charset="2"/>
              <a:buChar char=""/>
            </a:pPr>
            <a:r>
              <a:rPr lang="es-MX" sz="2000" b="0" strike="noStrike" spc="-1">
                <a:latin typeface="Arial"/>
              </a:rPr>
              <a:t>Fourth Outline Level</a:t>
            </a:r>
          </a:p>
          <a:p>
            <a:pPr marL="2160000" lvl="4" indent="-216000">
              <a:spcBef>
                <a:spcPts val="283"/>
              </a:spcBef>
              <a:buClr>
                <a:srgbClr val="000000"/>
              </a:buClr>
              <a:buSzPct val="45000"/>
              <a:buFont typeface="Wingdings" charset="2"/>
              <a:buChar char=""/>
            </a:pPr>
            <a:r>
              <a:rPr lang="es-MX" sz="2000" b="0" strike="noStrike" spc="-1">
                <a:latin typeface="Arial"/>
              </a:rPr>
              <a:t>Fifth Outline Level</a:t>
            </a:r>
          </a:p>
          <a:p>
            <a:pPr marL="2592000" lvl="5" indent="-216000">
              <a:spcBef>
                <a:spcPts val="283"/>
              </a:spcBef>
              <a:buClr>
                <a:srgbClr val="000000"/>
              </a:buClr>
              <a:buSzPct val="45000"/>
              <a:buFont typeface="Wingdings" charset="2"/>
              <a:buChar char=""/>
            </a:pPr>
            <a:r>
              <a:rPr lang="es-MX" sz="2000" b="0" strike="noStrike" spc="-1">
                <a:latin typeface="Arial"/>
              </a:rPr>
              <a:t>Sixth Outline Level</a:t>
            </a:r>
          </a:p>
          <a:p>
            <a:pPr marL="3024000" lvl="6" indent="-216000">
              <a:spcBef>
                <a:spcPts val="283"/>
              </a:spcBef>
              <a:buClr>
                <a:srgbClr val="000000"/>
              </a:buClr>
              <a:buSzPct val="45000"/>
              <a:buFont typeface="Wingdings" charset="2"/>
              <a:buChar char=""/>
            </a:pPr>
            <a:r>
              <a:rPr lang="es-MX"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2.png"/><Relationship Id="rId5" Type="http://schemas.openxmlformats.org/officeDocument/2006/relationships/image" Target="../media/image1.jpeg"/><Relationship Id="rId1" Type="http://schemas.microsoft.com/office/2007/relationships/media" Target="../media/media1.mp4"/><Relationship Id="rId2" Type="http://schemas.openxmlformats.org/officeDocument/2006/relationships/video" Target="../media/media1.mp4"/></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1.jpeg"/><Relationship Id="rId5" Type="http://schemas.openxmlformats.org/officeDocument/2006/relationships/image" Target="../media/image6.png"/><Relationship Id="rId1" Type="http://schemas.microsoft.com/office/2007/relationships/media" Target="../media/media2.mp4"/><Relationship Id="rId2" Type="http://schemas.openxmlformats.org/officeDocument/2006/relationships/video" Target="../media/media2.mp4"/></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6" name="CustomShape 1"/>
          <p:cNvSpPr/>
          <p:nvPr/>
        </p:nvSpPr>
        <p:spPr>
          <a:xfrm>
            <a:off x="0" y="0"/>
            <a:ext cx="12190680" cy="6856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pic>
        <p:nvPicPr>
          <p:cNvPr id="77" name="Picture 4" descr="A picture containing text, clipart&#10;&#10;Description automatically generated"/>
          <p:cNvPicPr/>
          <p:nvPr/>
        </p:nvPicPr>
        <p:blipFill>
          <a:blip r:embed="rId2"/>
          <a:stretch/>
        </p:blipFill>
        <p:spPr>
          <a:xfrm>
            <a:off x="7949160" y="2642760"/>
            <a:ext cx="3788640" cy="1448280"/>
          </a:xfrm>
          <a:prstGeom prst="rect">
            <a:avLst/>
          </a:prstGeom>
          <a:ln>
            <a:noFill/>
          </a:ln>
        </p:spPr>
      </p:pic>
      <p:sp>
        <p:nvSpPr>
          <p:cNvPr id="78" name="CustomShape 2"/>
          <p:cNvSpPr/>
          <p:nvPr/>
        </p:nvSpPr>
        <p:spPr>
          <a:xfrm flipV="1">
            <a:off x="0" y="-1800"/>
            <a:ext cx="8895240" cy="6856920"/>
          </a:xfrm>
          <a:custGeom>
            <a:avLst/>
            <a:gdLst/>
            <a:ahLst/>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p:style>
      </p:sp>
      <p:sp>
        <p:nvSpPr>
          <p:cNvPr id="79" name="CustomShape 3"/>
          <p:cNvSpPr/>
          <p:nvPr/>
        </p:nvSpPr>
        <p:spPr>
          <a:xfrm flipV="1">
            <a:off x="0" y="-1800"/>
            <a:ext cx="8094960" cy="6856920"/>
          </a:xfrm>
          <a:custGeom>
            <a:avLst/>
            <a:gdLst/>
            <a:ahLst/>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p:style>
      </p:sp>
      <p:sp>
        <p:nvSpPr>
          <p:cNvPr id="80" name="CustomShape 4"/>
          <p:cNvSpPr/>
          <p:nvPr/>
        </p:nvSpPr>
        <p:spPr>
          <a:xfrm>
            <a:off x="804600" y="877680"/>
            <a:ext cx="5293080" cy="3070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nSpc>
                <a:spcPct val="90000"/>
              </a:lnSpc>
            </a:pPr>
            <a:r>
              <a:rPr lang="en-US" sz="5400" b="0" strike="noStrike" spc="-1">
                <a:solidFill>
                  <a:srgbClr val="000000"/>
                </a:solidFill>
                <a:latin typeface="Calibri Light"/>
                <a:ea typeface="DejaVu Sans"/>
              </a:rPr>
              <a:t>Modelo binomial para acciones afirmativas</a:t>
            </a:r>
            <a:endParaRPr lang="es-MX" sz="5400" b="0" strike="noStrike" spc="-1">
              <a:latin typeface="Arial"/>
            </a:endParaRPr>
          </a:p>
        </p:txBody>
      </p:sp>
      <p:sp>
        <p:nvSpPr>
          <p:cNvPr id="81" name="CustomShape 5"/>
          <p:cNvSpPr/>
          <p:nvPr/>
        </p:nvSpPr>
        <p:spPr>
          <a:xfrm>
            <a:off x="860400" y="4607640"/>
            <a:ext cx="4165920" cy="115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r">
              <a:lnSpc>
                <a:spcPct val="90000"/>
              </a:lnSpc>
              <a:spcBef>
                <a:spcPts val="1001"/>
              </a:spcBef>
              <a:tabLst>
                <a:tab pos="0" algn="l"/>
              </a:tabLst>
            </a:pPr>
            <a:r>
              <a:rPr lang="en-US" sz="2000" b="0" strike="noStrike" spc="-1">
                <a:solidFill>
                  <a:srgbClr val="000000"/>
                </a:solidFill>
                <a:latin typeface="Calibri"/>
                <a:ea typeface="DejaVu Sans"/>
              </a:rPr>
              <a:t>Noviembre 2022</a:t>
            </a:r>
            <a:endParaRPr lang="es-MX" sz="2000" b="0" strike="noStrike" spc="-1">
              <a:latin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CustomShape 1"/>
          <p:cNvSpPr/>
          <p:nvPr/>
        </p:nvSpPr>
        <p:spPr>
          <a:xfrm>
            <a:off x="0" y="0"/>
            <a:ext cx="6094440" cy="685656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p:style>
      </p:sp>
      <p:sp>
        <p:nvSpPr>
          <p:cNvPr id="83" name="CustomShape 2"/>
          <p:cNvSpPr/>
          <p:nvPr/>
        </p:nvSpPr>
        <p:spPr>
          <a:xfrm>
            <a:off x="-60840" y="1585440"/>
            <a:ext cx="6074280" cy="461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90000"/>
              </a:lnSpc>
            </a:pPr>
            <a:r>
              <a:rPr lang="en-US" sz="5400" b="1" strike="noStrike" spc="-1">
                <a:solidFill>
                  <a:srgbClr val="FFFFFF"/>
                </a:solidFill>
                <a:latin typeface="Calibri Light"/>
                <a:ea typeface="DejaVu Sans"/>
              </a:rPr>
              <a:t>¿Cómo propiciar la conformación paritaria del Congreso del Estado?</a:t>
            </a:r>
            <a:endParaRPr lang="es-MX" sz="5400" b="0" strike="noStrike" spc="-1">
              <a:latin typeface="Arial"/>
            </a:endParaRPr>
          </a:p>
        </p:txBody>
      </p:sp>
      <p:sp>
        <p:nvSpPr>
          <p:cNvPr id="84" name="CustomShape 3"/>
          <p:cNvSpPr/>
          <p:nvPr/>
        </p:nvSpPr>
        <p:spPr>
          <a:xfrm>
            <a:off x="6095880" y="0"/>
            <a:ext cx="6094440" cy="6856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sp>
      <p:sp>
        <p:nvSpPr>
          <p:cNvPr id="85" name="CustomShape 4"/>
          <p:cNvSpPr/>
          <p:nvPr/>
        </p:nvSpPr>
        <p:spPr>
          <a:xfrm>
            <a:off x="6738480" y="849240"/>
            <a:ext cx="4906800" cy="48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640">
              <a:lnSpc>
                <a:spcPct val="90000"/>
              </a:lnSpc>
              <a:spcBef>
                <a:spcPts val="1001"/>
              </a:spcBef>
              <a:buClr>
                <a:srgbClr val="000000"/>
              </a:buClr>
              <a:buFont typeface="Arial"/>
              <a:buAutoNum type="arabicPeriod"/>
            </a:pPr>
            <a:r>
              <a:rPr lang="en-US" sz="4000" b="0" strike="noStrike" spc="-1">
                <a:solidFill>
                  <a:srgbClr val="000000"/>
                </a:solidFill>
                <a:latin typeface="Calibri"/>
                <a:ea typeface="DejaVu Sans"/>
              </a:rPr>
              <a:t>Postulación paritaria de candidaturas.</a:t>
            </a:r>
            <a:endParaRPr lang="es-MX" sz="4000" b="0" strike="noStrike" spc="-1">
              <a:latin typeface="Arial"/>
            </a:endParaRPr>
          </a:p>
          <a:p>
            <a:pPr marL="343080" indent="-341640">
              <a:lnSpc>
                <a:spcPct val="90000"/>
              </a:lnSpc>
              <a:spcBef>
                <a:spcPts val="1001"/>
              </a:spcBef>
              <a:buClr>
                <a:srgbClr val="000000"/>
              </a:buClr>
              <a:buFont typeface="Arial"/>
              <a:buAutoNum type="arabicPeriod"/>
            </a:pPr>
            <a:r>
              <a:rPr lang="en-US" sz="4000" b="0" strike="noStrike" spc="-1">
                <a:solidFill>
                  <a:srgbClr val="000000"/>
                </a:solidFill>
                <a:latin typeface="Calibri"/>
                <a:ea typeface="DejaVu Sans"/>
              </a:rPr>
              <a:t>Bloques de competitividad.</a:t>
            </a:r>
            <a:endParaRPr lang="es-MX" sz="4000" b="0" strike="noStrike" spc="-1">
              <a:latin typeface="Arial"/>
            </a:endParaRPr>
          </a:p>
          <a:p>
            <a:pPr marL="343080" indent="-341640">
              <a:lnSpc>
                <a:spcPct val="90000"/>
              </a:lnSpc>
              <a:spcBef>
                <a:spcPts val="1001"/>
              </a:spcBef>
              <a:buClr>
                <a:srgbClr val="000000"/>
              </a:buClr>
              <a:buFont typeface="Arial"/>
              <a:buAutoNum type="arabicPeriod"/>
            </a:pPr>
            <a:r>
              <a:rPr lang="en-US" sz="4000" b="0" strike="noStrike" spc="-1">
                <a:solidFill>
                  <a:srgbClr val="000000"/>
                </a:solidFill>
                <a:latin typeface="Calibri"/>
                <a:ea typeface="DejaVu Sans"/>
              </a:rPr>
              <a:t>Ajuste en asignaciones de Representación Proporcional.</a:t>
            </a:r>
            <a:endParaRPr lang="es-MX" sz="4000" b="0" strike="noStrike" spc="-1">
              <a:latin typeface="Arial"/>
            </a:endParaRPr>
          </a:p>
          <a:p>
            <a:pPr>
              <a:lnSpc>
                <a:spcPct val="90000"/>
              </a:lnSpc>
              <a:spcBef>
                <a:spcPts val="1001"/>
              </a:spcBef>
            </a:pPr>
            <a:endParaRPr lang="es-MX" sz="4000" b="0" strike="noStrike" spc="-1">
              <a:latin typeface="Arial"/>
            </a:endParaRPr>
          </a:p>
        </p:txBody>
      </p:sp>
      <p:pic>
        <p:nvPicPr>
          <p:cNvPr id="86" name="Picture 4" descr="A picture containing text, clipart&#10;&#10;Description automatically generated"/>
          <p:cNvPicPr/>
          <p:nvPr/>
        </p:nvPicPr>
        <p:blipFill>
          <a:blip r:embed="rId2"/>
          <a:srcRect b="5377"/>
          <a:stretch/>
        </p:blipFill>
        <p:spPr>
          <a:xfrm>
            <a:off x="9965520" y="5746680"/>
            <a:ext cx="1854000" cy="663480"/>
          </a:xfrm>
          <a:prstGeom prst="rect">
            <a:avLst/>
          </a:prstGeom>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 name="CustomShape 1"/>
          <p:cNvSpPr/>
          <p:nvPr/>
        </p:nvSpPr>
        <p:spPr>
          <a:xfrm>
            <a:off x="0" y="0"/>
            <a:ext cx="6094440" cy="685656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p:style>
      </p:sp>
      <p:sp>
        <p:nvSpPr>
          <p:cNvPr id="88" name="CustomShape 2"/>
          <p:cNvSpPr/>
          <p:nvPr/>
        </p:nvSpPr>
        <p:spPr>
          <a:xfrm>
            <a:off x="-60840" y="1585440"/>
            <a:ext cx="6074280" cy="461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90000"/>
              </a:lnSpc>
            </a:pPr>
            <a:r>
              <a:rPr lang="en-US" sz="5400" b="1" strike="sngStrike" spc="-1">
                <a:solidFill>
                  <a:srgbClr val="FFFFFF"/>
                </a:solidFill>
                <a:latin typeface="Calibri Light"/>
                <a:ea typeface="DejaVu Sans"/>
              </a:rPr>
              <a:t>Bloques de competitividad</a:t>
            </a:r>
            <a:r>
              <a:rPr lang="en-US" sz="5400" b="1" strike="noStrike" spc="-1">
                <a:solidFill>
                  <a:srgbClr val="FFFFFF"/>
                </a:solidFill>
                <a:latin typeface="Calibri Light"/>
                <a:ea typeface="DejaVu Sans"/>
              </a:rPr>
              <a:t>: eliminar un sesgo adverso</a:t>
            </a:r>
            <a:endParaRPr lang="es-MX" sz="5400" b="0" strike="noStrike" spc="-1">
              <a:latin typeface="Arial"/>
            </a:endParaRPr>
          </a:p>
        </p:txBody>
      </p:sp>
      <p:sp>
        <p:nvSpPr>
          <p:cNvPr id="89" name="CustomShape 3"/>
          <p:cNvSpPr/>
          <p:nvPr/>
        </p:nvSpPr>
        <p:spPr>
          <a:xfrm>
            <a:off x="6095880" y="0"/>
            <a:ext cx="6094440" cy="6856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sp>
      <p:sp>
        <p:nvSpPr>
          <p:cNvPr id="90" name="CustomShape 4"/>
          <p:cNvSpPr/>
          <p:nvPr/>
        </p:nvSpPr>
        <p:spPr>
          <a:xfrm>
            <a:off x="6301800" y="728640"/>
            <a:ext cx="5529240" cy="50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440" indent="-342000" algn="just">
              <a:lnSpc>
                <a:spcPct val="90000"/>
              </a:lnSpc>
              <a:spcBef>
                <a:spcPts val="1001"/>
              </a:spcBef>
              <a:buClr>
                <a:srgbClr val="000000"/>
              </a:buClr>
              <a:buFont typeface="Arial"/>
              <a:buChar char="•"/>
            </a:pPr>
            <a:r>
              <a:rPr lang="en-US" sz="1800" b="0" strike="noStrike" spc="-1">
                <a:solidFill>
                  <a:srgbClr val="000000"/>
                </a:solidFill>
                <a:latin typeface="Calibri"/>
                <a:ea typeface="DejaVu Sans"/>
              </a:rPr>
              <a:t>En condiciones óptimas, la conformación del Congreso del Estado debe ser representativa de las características de la ciudadanía. </a:t>
            </a:r>
            <a:endParaRPr lang="es-MX" sz="1800" b="0" strike="noStrike" spc="-1">
              <a:latin typeface="Arial"/>
            </a:endParaRPr>
          </a:p>
          <a:p>
            <a:pPr marL="343440" indent="-342000" algn="just">
              <a:lnSpc>
                <a:spcPct val="90000"/>
              </a:lnSpc>
              <a:spcBef>
                <a:spcPts val="1001"/>
              </a:spcBef>
              <a:buClr>
                <a:srgbClr val="000000"/>
              </a:buClr>
              <a:buFont typeface="Arial"/>
              <a:buChar char="•"/>
            </a:pPr>
            <a:r>
              <a:rPr lang="es-ES" sz="1800" b="0" strike="noStrike" spc="-1">
                <a:solidFill>
                  <a:srgbClr val="000000"/>
                </a:solidFill>
                <a:latin typeface="Calibri"/>
                <a:ea typeface="Arial"/>
              </a:rPr>
              <a:t>Si la elección ciudadana depende de forma primordial de las preferencias ciudadanas y la oferta política, y la cuestión de género no actúa de forma adversa o discriminatoria, la probabilidad de que una diputación electa sea mujer sería del 50.3%, puesto que esta es la proporción de las mujeres respecto de la población total.</a:t>
            </a:r>
            <a:endParaRPr lang="es-MX" sz="1800" b="0" strike="noStrike" spc="-1">
              <a:latin typeface="Arial"/>
            </a:endParaRPr>
          </a:p>
          <a:p>
            <a:pPr marL="343440" indent="-342000" algn="just">
              <a:lnSpc>
                <a:spcPct val="90000"/>
              </a:lnSpc>
              <a:spcBef>
                <a:spcPts val="1001"/>
              </a:spcBef>
              <a:buClr>
                <a:srgbClr val="000000"/>
              </a:buClr>
              <a:buFont typeface="Arial"/>
              <a:buChar char="•"/>
            </a:pPr>
            <a:r>
              <a:rPr lang="es-ES" sz="1800" b="0" strike="noStrike" spc="-1">
                <a:solidFill>
                  <a:srgbClr val="000000"/>
                </a:solidFill>
                <a:latin typeface="Calibri"/>
                <a:ea typeface="Arial"/>
              </a:rPr>
              <a:t>Si en lugar de elegirse una diputación, se eligen al mismo tiempo 16 (MR), aplicando la misma cadena de razonamiento pudiera esperarse que 8 diputaciones electas correspondieran a mujeres. En algunas ocasiones, este número pudiera variar respecto del valor esperado, de forma favorable o adversa, pero por causas distintas a un sesgo de género.</a:t>
            </a:r>
            <a:endParaRPr lang="es-MX" sz="1800" b="0" strike="noStrike" spc="-1">
              <a:latin typeface="Arial"/>
            </a:endParaRPr>
          </a:p>
          <a:p>
            <a:pPr marL="720">
              <a:lnSpc>
                <a:spcPct val="90000"/>
              </a:lnSpc>
              <a:spcBef>
                <a:spcPts val="1001"/>
              </a:spcBef>
            </a:pPr>
            <a:endParaRPr lang="es-MX" sz="1800" b="0" strike="noStrike" spc="-1">
              <a:latin typeface="Arial"/>
            </a:endParaRPr>
          </a:p>
        </p:txBody>
      </p:sp>
      <p:pic>
        <p:nvPicPr>
          <p:cNvPr id="91" name="Picture 4" descr="A picture containing text, clipart&#10;&#10;Description automatically generated"/>
          <p:cNvPicPr/>
          <p:nvPr/>
        </p:nvPicPr>
        <p:blipFill>
          <a:blip r:embed="rId2"/>
          <a:srcRect b="5377"/>
          <a:stretch/>
        </p:blipFill>
        <p:spPr>
          <a:xfrm>
            <a:off x="9965520" y="5746680"/>
            <a:ext cx="1854000" cy="663480"/>
          </a:xfrm>
          <a:prstGeom prst="rect">
            <a:avLst/>
          </a:prstGeom>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 name="CustomShape 1"/>
          <p:cNvSpPr/>
          <p:nvPr/>
        </p:nvSpPr>
        <p:spPr>
          <a:xfrm>
            <a:off x="0" y="0"/>
            <a:ext cx="6094440" cy="685656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p:style>
      </p:sp>
      <p:sp>
        <p:nvSpPr>
          <p:cNvPr id="93" name="CustomShape 2"/>
          <p:cNvSpPr/>
          <p:nvPr/>
        </p:nvSpPr>
        <p:spPr>
          <a:xfrm>
            <a:off x="-60840" y="1585440"/>
            <a:ext cx="6074280" cy="461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pPr>
            <a:r>
              <a:rPr lang="en-US" sz="5400" b="1" strike="noStrike" spc="-1">
                <a:solidFill>
                  <a:srgbClr val="FFFFFF"/>
                </a:solidFill>
                <a:latin typeface="Calibri Light"/>
                <a:ea typeface="DejaVu Sans"/>
              </a:rPr>
              <a:t>Modelo binomial</a:t>
            </a:r>
            <a:endParaRPr lang="es-MX" sz="5400" b="0" strike="noStrike" spc="-1">
              <a:latin typeface="Arial"/>
            </a:endParaRPr>
          </a:p>
          <a:p>
            <a:pPr algn="ctr">
              <a:lnSpc>
                <a:spcPct val="100000"/>
              </a:lnSpc>
            </a:pPr>
            <a:endParaRPr lang="es-MX" sz="5400" b="0" strike="noStrike" spc="-1">
              <a:latin typeface="Arial"/>
            </a:endParaRPr>
          </a:p>
          <a:p>
            <a:pPr algn="ctr">
              <a:lnSpc>
                <a:spcPct val="100000"/>
              </a:lnSpc>
            </a:pPr>
            <a:r>
              <a:rPr lang="en-US" sz="6600" b="1" strike="noStrike" spc="-1">
                <a:solidFill>
                  <a:srgbClr val="FFFFFF"/>
                </a:solidFill>
                <a:latin typeface="Calibri Light"/>
                <a:ea typeface="DejaVu Sans"/>
              </a:rPr>
              <a:t> </a:t>
            </a:r>
            <a:r>
              <a:rPr lang="en-US" sz="2800" b="1" i="1" strike="noStrike" spc="-1">
                <a:solidFill>
                  <a:srgbClr val="FFFFFF"/>
                </a:solidFill>
                <a:latin typeface="Arial"/>
                <a:ea typeface="Arial"/>
              </a:rPr>
              <a:t>X ~ binomial(n,p)</a:t>
            </a:r>
            <a:endParaRPr lang="es-MX" sz="2800" b="0" strike="noStrike" spc="-1">
              <a:latin typeface="Arial"/>
            </a:endParaRPr>
          </a:p>
          <a:p>
            <a:pPr algn="ctr">
              <a:lnSpc>
                <a:spcPct val="100000"/>
              </a:lnSpc>
            </a:pPr>
            <a:r>
              <a:rPr lang="en-US" sz="2800" b="1" i="1" strike="noStrike" spc="-1">
                <a:solidFill>
                  <a:srgbClr val="FFFFFF"/>
                </a:solidFill>
                <a:latin typeface="Arial"/>
                <a:ea typeface="Arial"/>
              </a:rPr>
              <a:t>X : {Número de diputadas </a:t>
            </a:r>
            <a:r>
              <a:rPr lang="en-US" sz="2800" b="1" i="1" u="sng" strike="noStrike" spc="-1">
                <a:solidFill>
                  <a:srgbClr val="FFFFFF"/>
                </a:solidFill>
                <a:uFillTx/>
                <a:latin typeface="Arial"/>
                <a:ea typeface="Arial"/>
              </a:rPr>
              <a:t>electas</a:t>
            </a:r>
            <a:r>
              <a:rPr lang="en-US" sz="2800" b="1" i="1" strike="noStrike" spc="-1">
                <a:solidFill>
                  <a:srgbClr val="FFFFFF"/>
                </a:solidFill>
                <a:latin typeface="Arial"/>
                <a:ea typeface="Arial"/>
              </a:rPr>
              <a:t>}</a:t>
            </a:r>
            <a:endParaRPr lang="es-MX" sz="2800" b="0" strike="noStrike" spc="-1">
              <a:latin typeface="Arial"/>
            </a:endParaRPr>
          </a:p>
          <a:p>
            <a:pPr algn="ctr">
              <a:lnSpc>
                <a:spcPct val="90000"/>
              </a:lnSpc>
            </a:pPr>
            <a:endParaRPr lang="es-MX" sz="2800" b="0" strike="noStrike" spc="-1">
              <a:latin typeface="Arial"/>
            </a:endParaRPr>
          </a:p>
        </p:txBody>
      </p:sp>
      <p:sp>
        <p:nvSpPr>
          <p:cNvPr id="94" name="CustomShape 3"/>
          <p:cNvSpPr/>
          <p:nvPr/>
        </p:nvSpPr>
        <p:spPr>
          <a:xfrm>
            <a:off x="6095880" y="0"/>
            <a:ext cx="6094440" cy="6856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sp>
      <p:sp>
        <p:nvSpPr>
          <p:cNvPr id="95" name="CustomShape 4"/>
          <p:cNvSpPr/>
          <p:nvPr/>
        </p:nvSpPr>
        <p:spPr>
          <a:xfrm>
            <a:off x="6357600" y="598320"/>
            <a:ext cx="5501520" cy="50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85840" indent="-284760" algn="just">
              <a:lnSpc>
                <a:spcPct val="100000"/>
              </a:lnSpc>
              <a:buClr>
                <a:srgbClr val="000000"/>
              </a:buClr>
              <a:buFont typeface="Arial"/>
              <a:buChar char="•"/>
            </a:pPr>
            <a:r>
              <a:rPr lang="es-ES" sz="1800" b="0" strike="noStrike" spc="-1">
                <a:solidFill>
                  <a:srgbClr val="000000"/>
                </a:solidFill>
                <a:latin typeface="Arial"/>
                <a:ea typeface="Arial"/>
              </a:rPr>
              <a:t>Para cada partido político, el número de diputaciones </a:t>
            </a:r>
            <a:r>
              <a:rPr lang="es-ES" sz="1800" b="0" u="sng" strike="noStrike" spc="-1">
                <a:solidFill>
                  <a:srgbClr val="000000"/>
                </a:solidFill>
                <a:uFillTx/>
                <a:latin typeface="Arial"/>
                <a:ea typeface="Arial"/>
              </a:rPr>
              <a:t>electas</a:t>
            </a:r>
            <a:r>
              <a:rPr lang="es-ES" sz="1800" b="0" strike="noStrike" spc="-1">
                <a:solidFill>
                  <a:srgbClr val="000000"/>
                </a:solidFill>
                <a:latin typeface="Arial"/>
                <a:ea typeface="Arial"/>
              </a:rPr>
              <a:t> es menor o igual que el número de candidaturas </a:t>
            </a:r>
            <a:r>
              <a:rPr lang="es-ES" sz="1800" b="0" u="sng" strike="noStrike" spc="-1">
                <a:solidFill>
                  <a:srgbClr val="000000"/>
                </a:solidFill>
                <a:uFillTx/>
                <a:latin typeface="Arial"/>
                <a:ea typeface="Arial"/>
              </a:rPr>
              <a:t>postuladas</a:t>
            </a:r>
            <a:r>
              <a:rPr lang="es-ES" sz="1800" b="0" strike="noStrike" spc="-1">
                <a:solidFill>
                  <a:srgbClr val="000000"/>
                </a:solidFill>
                <a:latin typeface="Arial"/>
                <a:ea typeface="Arial"/>
              </a:rPr>
              <a:t>. </a:t>
            </a:r>
            <a:endParaRPr lang="es-MX" sz="1800" b="0" strike="noStrike" spc="-1">
              <a:latin typeface="Arial"/>
            </a:endParaRPr>
          </a:p>
          <a:p>
            <a:pPr marL="285840" indent="-284760" algn="just">
              <a:lnSpc>
                <a:spcPct val="100000"/>
              </a:lnSpc>
              <a:buClr>
                <a:srgbClr val="000000"/>
              </a:buClr>
              <a:buFont typeface="Arial"/>
              <a:buChar char="•"/>
            </a:pPr>
            <a:r>
              <a:rPr lang="es-ES" sz="1800" b="0" strike="noStrike" spc="-1">
                <a:solidFill>
                  <a:srgbClr val="000000"/>
                </a:solidFill>
                <a:latin typeface="Arial"/>
                <a:ea typeface="Arial"/>
              </a:rPr>
              <a:t>Si el resultado que busca propiciar el órgano electoral es la conformación paritaria del Congreso en las diputaciones electas por el principio de mayoría relativa, puede ser necesario postular un número superior de mujeres para que una vez considerada la variabilidad inherente al proceso de selección, el resultado cumpla con el criterio de paridad. </a:t>
            </a:r>
            <a:endParaRPr lang="es-MX" sz="1800" b="0" strike="noStrike" spc="-1">
              <a:latin typeface="Arial"/>
            </a:endParaRPr>
          </a:p>
          <a:p>
            <a:pPr marL="286560" indent="-284760" algn="just">
              <a:lnSpc>
                <a:spcPct val="90000"/>
              </a:lnSpc>
              <a:spcBef>
                <a:spcPts val="1001"/>
              </a:spcBef>
              <a:buClr>
                <a:srgbClr val="000000"/>
              </a:buClr>
              <a:buFont typeface="Arial"/>
              <a:buChar char="•"/>
            </a:pPr>
            <a:r>
              <a:rPr lang="en-US" sz="1800" b="0" strike="noStrike" spc="-1">
                <a:solidFill>
                  <a:srgbClr val="000000"/>
                </a:solidFill>
                <a:latin typeface="Arial"/>
                <a:ea typeface="Arial"/>
              </a:rPr>
              <a:t>Lograr que la variabilidad en la conformación del Congreso (</a:t>
            </a:r>
            <a:r>
              <a:rPr lang="en-US" sz="1800" b="0" i="1" strike="noStrike" spc="-1">
                <a:solidFill>
                  <a:srgbClr val="000000"/>
                </a:solidFill>
                <a:latin typeface="Arial"/>
                <a:ea typeface="Arial"/>
              </a:rPr>
              <a:t>muestra</a:t>
            </a:r>
            <a:r>
              <a:rPr lang="en-US" sz="1800" b="0" strike="noStrike" spc="-1">
                <a:solidFill>
                  <a:srgbClr val="000000"/>
                </a:solidFill>
                <a:latin typeface="Arial"/>
                <a:ea typeface="Arial"/>
              </a:rPr>
              <a:t>) respecto de la ciudadanía (</a:t>
            </a:r>
            <a:r>
              <a:rPr lang="en-US" sz="1800" b="0" i="1" strike="noStrike" spc="-1">
                <a:solidFill>
                  <a:srgbClr val="000000"/>
                </a:solidFill>
                <a:latin typeface="Arial"/>
                <a:ea typeface="Arial"/>
              </a:rPr>
              <a:t>población</a:t>
            </a:r>
            <a:r>
              <a:rPr lang="en-US" sz="1800" b="0" strike="noStrike" spc="-1">
                <a:solidFill>
                  <a:srgbClr val="000000"/>
                </a:solidFill>
                <a:latin typeface="Arial"/>
                <a:ea typeface="Arial"/>
              </a:rPr>
              <a:t>) tenga origen aleatorio y no estructural.</a:t>
            </a:r>
            <a:endParaRPr lang="es-MX" sz="1800" b="0" strike="noStrike" spc="-1">
              <a:latin typeface="Arial"/>
            </a:endParaRPr>
          </a:p>
          <a:p>
            <a:pPr marL="286560" indent="-284760" algn="just">
              <a:lnSpc>
                <a:spcPct val="90000"/>
              </a:lnSpc>
              <a:spcBef>
                <a:spcPts val="1001"/>
              </a:spcBef>
              <a:buClr>
                <a:srgbClr val="000000"/>
              </a:buClr>
              <a:buFont typeface="Arial"/>
              <a:buChar char="•"/>
            </a:pPr>
            <a:r>
              <a:rPr lang="en-US" sz="1800" b="0" strike="noStrike" spc="-1">
                <a:solidFill>
                  <a:srgbClr val="000000"/>
                </a:solidFill>
                <a:latin typeface="Arial"/>
                <a:ea typeface="Arial"/>
              </a:rPr>
              <a:t>La variabilidad estadística es cuantificable y por tanto se puede incidir en su comportamiento.</a:t>
            </a:r>
            <a:endParaRPr lang="es-MX" sz="1800" b="0" strike="noStrike" spc="-1">
              <a:latin typeface="Arial"/>
            </a:endParaRPr>
          </a:p>
          <a:p>
            <a:pPr algn="just">
              <a:lnSpc>
                <a:spcPct val="90000"/>
              </a:lnSpc>
              <a:spcBef>
                <a:spcPts val="1001"/>
              </a:spcBef>
            </a:pPr>
            <a:endParaRPr lang="es-MX" sz="1800" b="0" strike="noStrike" spc="-1">
              <a:latin typeface="Arial"/>
            </a:endParaRPr>
          </a:p>
        </p:txBody>
      </p:sp>
      <p:pic>
        <p:nvPicPr>
          <p:cNvPr id="96" name="Picture 4" descr="A picture containing text, clipart&#10;&#10;Description automatically generated"/>
          <p:cNvPicPr/>
          <p:nvPr/>
        </p:nvPicPr>
        <p:blipFill>
          <a:blip r:embed="rId2"/>
          <a:srcRect b="5377"/>
          <a:stretch/>
        </p:blipFill>
        <p:spPr>
          <a:xfrm>
            <a:off x="9965520" y="5746680"/>
            <a:ext cx="1854000" cy="663480"/>
          </a:xfrm>
          <a:prstGeom prst="rect">
            <a:avLst/>
          </a:prstGeom>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 name="CustomShape 1"/>
          <p:cNvSpPr/>
          <p:nvPr/>
        </p:nvSpPr>
        <p:spPr>
          <a:xfrm>
            <a:off x="0" y="0"/>
            <a:ext cx="6094440" cy="685656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p:style>
      </p:sp>
      <p:sp>
        <p:nvSpPr>
          <p:cNvPr id="98" name="CustomShape 2"/>
          <p:cNvSpPr/>
          <p:nvPr/>
        </p:nvSpPr>
        <p:spPr>
          <a:xfrm>
            <a:off x="6095880" y="0"/>
            <a:ext cx="6094440" cy="6856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sp>
      <p:pic>
        <p:nvPicPr>
          <p:cNvPr id="99" name="Picture 1">
            <a:hlinkClick r:id="" action="ppaction://media"/>
          </p:cNvPr>
          <p:cNvPicPr/>
          <p:nvPr>
            <a:videoFile r:link="rId2"/>
            <p:extLst>
              <p:ext uri="{DAA4B4D4-6D71-4841-9C94-3DE7FCFB9230}">
                <p14:media xmlns:p14="http://schemas.microsoft.com/office/powerpoint/2010/main" r:embed="rId1"/>
              </p:ext>
            </p:extLst>
          </p:nvPr>
        </p:nvPicPr>
        <p:blipFill>
          <a:blip r:embed="rId4"/>
        </p:blipFill>
        <p:spPr>
          <a:xfrm>
            <a:off x="1152000" y="504000"/>
            <a:ext cx="3382920" cy="6015960"/>
          </a:xfrm>
          <a:prstGeom prst="rect">
            <a:avLst/>
          </a:prstGeom>
          <a:ln>
            <a:noFill/>
          </a:ln>
        </p:spPr>
      </p:pic>
      <p:pic>
        <p:nvPicPr>
          <p:cNvPr id="100" name="Picture 4" descr="A picture containing text, clipart&#10;&#10;Description automatically generated"/>
          <p:cNvPicPr/>
          <p:nvPr/>
        </p:nvPicPr>
        <p:blipFill>
          <a:blip r:embed="rId5"/>
          <a:srcRect b="5377"/>
          <a:stretch/>
        </p:blipFill>
        <p:spPr>
          <a:xfrm>
            <a:off x="9965520" y="5746680"/>
            <a:ext cx="1854000" cy="663480"/>
          </a:xfrm>
          <a:prstGeom prst="rect">
            <a:avLst/>
          </a:prstGeom>
          <a:ln>
            <a:noFill/>
          </a:ln>
        </p:spPr>
      </p:pic>
      <p:sp>
        <p:nvSpPr>
          <p:cNvPr id="101" name="CustomShape 3"/>
          <p:cNvSpPr/>
          <p:nvPr/>
        </p:nvSpPr>
        <p:spPr>
          <a:xfrm>
            <a:off x="6725520" y="824760"/>
            <a:ext cx="491220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strike="noStrike" spc="-1">
                <a:solidFill>
                  <a:srgbClr val="000000"/>
                </a:solidFill>
                <a:latin typeface="Calibri"/>
                <a:ea typeface="DejaVu Sans"/>
              </a:rPr>
              <a:t>Modelo binomial</a:t>
            </a:r>
            <a:endParaRPr lang="es-MX" sz="2800" b="0" strike="noStrike" spc="-1">
              <a:latin typeface="Arial"/>
            </a:endParaRPr>
          </a:p>
        </p:txBody>
      </p:sp>
      <p:sp>
        <p:nvSpPr>
          <p:cNvPr id="102" name="CustomShape 4"/>
          <p:cNvSpPr/>
          <p:nvPr/>
        </p:nvSpPr>
        <p:spPr>
          <a:xfrm>
            <a:off x="6699960" y="1342800"/>
            <a:ext cx="493524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400" b="1" i="1" strike="noStrike" spc="-1">
                <a:solidFill>
                  <a:srgbClr val="000000"/>
                </a:solidFill>
                <a:latin typeface="Calibri"/>
                <a:ea typeface="DejaVu Sans"/>
              </a:rPr>
              <a:t>X ~ binomial(n,p)</a:t>
            </a:r>
            <a:endParaRPr lang="es-MX" sz="2400" b="0" strike="noStrike" spc="-1">
              <a:latin typeface="Arial"/>
            </a:endParaRPr>
          </a:p>
          <a:p>
            <a:pPr algn="ctr">
              <a:lnSpc>
                <a:spcPct val="100000"/>
              </a:lnSpc>
            </a:pPr>
            <a:r>
              <a:rPr lang="en-US" sz="2400" b="1" i="1" strike="noStrike" spc="-1">
                <a:solidFill>
                  <a:srgbClr val="000000"/>
                </a:solidFill>
                <a:latin typeface="Calibri"/>
                <a:ea typeface="DejaVu Sans"/>
              </a:rPr>
              <a:t>X : {Número de diputadas </a:t>
            </a:r>
            <a:r>
              <a:rPr lang="en-US" sz="2400" b="1" i="1" u="sng" strike="noStrike" spc="-1">
                <a:solidFill>
                  <a:srgbClr val="000000"/>
                </a:solidFill>
                <a:uFillTx/>
                <a:latin typeface="Calibri"/>
                <a:ea typeface="DejaVu Sans"/>
              </a:rPr>
              <a:t>electas</a:t>
            </a:r>
            <a:r>
              <a:rPr lang="en-US" sz="2400" b="1" i="1" strike="noStrike" spc="-1">
                <a:solidFill>
                  <a:srgbClr val="000000"/>
                </a:solidFill>
                <a:latin typeface="Calibri"/>
                <a:ea typeface="DejaVu Sans"/>
              </a:rPr>
              <a:t>}</a:t>
            </a:r>
            <a:endParaRPr lang="es-MX" sz="2400" b="0" strike="noStrike" spc="-1">
              <a:latin typeface="Arial"/>
            </a:endParaRPr>
          </a:p>
        </p:txBody>
      </p:sp>
      <p:graphicFrame>
        <p:nvGraphicFramePr>
          <p:cNvPr id="103" name="Table 5"/>
          <p:cNvGraphicFramePr/>
          <p:nvPr/>
        </p:nvGraphicFramePr>
        <p:xfrm>
          <a:off x="6570000" y="2471760"/>
          <a:ext cx="5322600" cy="2568600"/>
        </p:xfrm>
        <a:graphic>
          <a:graphicData uri="http://schemas.openxmlformats.org/drawingml/2006/table">
            <a:tbl>
              <a:tblPr/>
              <a:tblGrid>
                <a:gridCol w="1774080">
                  <a:extLst>
                    <a:ext uri="{9D8B030D-6E8A-4147-A177-3AD203B41FA5}">
                      <a16:colId xmlns:a16="http://schemas.microsoft.com/office/drawing/2014/main" xmlns="" val="20000"/>
                    </a:ext>
                  </a:extLst>
                </a:gridCol>
                <a:gridCol w="1774080">
                  <a:extLst>
                    <a:ext uri="{9D8B030D-6E8A-4147-A177-3AD203B41FA5}">
                      <a16:colId xmlns:a16="http://schemas.microsoft.com/office/drawing/2014/main" xmlns="" val="20001"/>
                    </a:ext>
                  </a:extLst>
                </a:gridCol>
                <a:gridCol w="1774440">
                  <a:extLst>
                    <a:ext uri="{9D8B030D-6E8A-4147-A177-3AD203B41FA5}">
                      <a16:colId xmlns:a16="http://schemas.microsoft.com/office/drawing/2014/main" xmlns="" val="20002"/>
                    </a:ext>
                  </a:extLst>
                </a:gridCol>
              </a:tblGrid>
              <a:tr h="482040">
                <a:tc>
                  <a:txBody>
                    <a:bodyPr/>
                    <a:lstStyle/>
                    <a:p>
                      <a:pPr>
                        <a:lnSpc>
                          <a:spcPct val="100000"/>
                        </a:lnSpc>
                      </a:pPr>
                      <a:r>
                        <a:rPr lang="en-US" sz="1800" b="0" strike="noStrike" spc="-1">
                          <a:solidFill>
                            <a:srgbClr val="000000"/>
                          </a:solidFill>
                          <a:latin typeface="Arial"/>
                          <a:ea typeface="DejaVu Sans"/>
                        </a:rPr>
                        <a:t>Diputaciones</a:t>
                      </a:r>
                      <a:endParaRPr lang="es-MX" sz="1800" b="0" strike="noStrike" spc="-1">
                        <a:latin typeface="Arial"/>
                      </a:endParaRPr>
                    </a:p>
                  </a:txBody>
                  <a:tcPr>
                    <a:lnL w="12240">
                      <a:solidFill>
                        <a:srgbClr val="A5A5A5"/>
                      </a:solidFill>
                    </a:lnL>
                    <a:lnR w="12240">
                      <a:solidFill>
                        <a:srgbClr val="A5A5A5"/>
                      </a:solidFill>
                    </a:lnR>
                    <a:lnT w="12240">
                      <a:solidFill>
                        <a:srgbClr val="A5A5A5"/>
                      </a:solidFill>
                    </a:lnT>
                    <a:lnB w="25200">
                      <a:solidFill>
                        <a:srgbClr val="A5A5A5"/>
                      </a:solidFill>
                    </a:lnB>
                    <a:noFill/>
                  </a:tcPr>
                </a:tc>
                <a:tc>
                  <a:txBody>
                    <a:bodyPr/>
                    <a:lstStyle/>
                    <a:p>
                      <a:pPr>
                        <a:lnSpc>
                          <a:spcPct val="100000"/>
                        </a:lnSpc>
                      </a:pPr>
                      <a:r>
                        <a:rPr lang="en-US" sz="1800" b="0" strike="noStrike" spc="-1">
                          <a:solidFill>
                            <a:srgbClr val="000000"/>
                          </a:solidFill>
                          <a:latin typeface="Arial"/>
                          <a:ea typeface="DejaVu Sans"/>
                        </a:rPr>
                        <a:t>n</a:t>
                      </a:r>
                      <a:endParaRPr lang="es-MX" sz="1800" b="0" strike="noStrike" spc="-1">
                        <a:latin typeface="Arial"/>
                      </a:endParaRPr>
                    </a:p>
                  </a:txBody>
                  <a:tcPr>
                    <a:lnL w="12240">
                      <a:solidFill>
                        <a:srgbClr val="A5A5A5"/>
                      </a:solidFill>
                    </a:lnL>
                    <a:lnR w="12240">
                      <a:solidFill>
                        <a:srgbClr val="A5A5A5"/>
                      </a:solidFill>
                    </a:lnR>
                    <a:lnT w="12240">
                      <a:solidFill>
                        <a:srgbClr val="A5A5A5"/>
                      </a:solidFill>
                    </a:lnT>
                    <a:lnB w="25200">
                      <a:solidFill>
                        <a:srgbClr val="A5A5A5"/>
                      </a:solidFill>
                    </a:lnB>
                    <a:noFill/>
                  </a:tcPr>
                </a:tc>
                <a:tc>
                  <a:txBody>
                    <a:bodyPr/>
                    <a:lstStyle/>
                    <a:p>
                      <a:pPr>
                        <a:lnSpc>
                          <a:spcPct val="100000"/>
                        </a:lnSpc>
                      </a:pPr>
                      <a:r>
                        <a:rPr lang="en-US" sz="1800" b="1" strike="noStrike" spc="-1">
                          <a:solidFill>
                            <a:srgbClr val="000000"/>
                          </a:solidFill>
                          <a:latin typeface="Arial"/>
                          <a:ea typeface="DejaVu Sans"/>
                        </a:rPr>
                        <a:t>16</a:t>
                      </a:r>
                      <a:endParaRPr lang="es-MX" sz="1800" b="0" strike="noStrike" spc="-1">
                        <a:latin typeface="Arial"/>
                      </a:endParaRPr>
                    </a:p>
                  </a:txBody>
                  <a:tcPr>
                    <a:lnL w="12240">
                      <a:solidFill>
                        <a:srgbClr val="A5A5A5"/>
                      </a:solidFill>
                    </a:lnL>
                    <a:lnR w="12240">
                      <a:solidFill>
                        <a:srgbClr val="A5A5A5"/>
                      </a:solidFill>
                    </a:lnR>
                    <a:lnT w="12240">
                      <a:solidFill>
                        <a:srgbClr val="A5A5A5"/>
                      </a:solidFill>
                    </a:lnT>
                    <a:lnB w="25200">
                      <a:solidFill>
                        <a:srgbClr val="A5A5A5"/>
                      </a:solidFill>
                    </a:lnB>
                    <a:noFill/>
                  </a:tcPr>
                </a:tc>
                <a:extLst>
                  <a:ext uri="{0D108BD9-81ED-4DB2-BD59-A6C34878D82A}">
                    <a16:rowId xmlns:a16="http://schemas.microsoft.com/office/drawing/2014/main" xmlns="" val="10000"/>
                  </a:ext>
                </a:extLst>
              </a:tr>
              <a:tr h="482040">
                <a:tc>
                  <a:txBody>
                    <a:bodyPr/>
                    <a:lstStyle/>
                    <a:p>
                      <a:pPr>
                        <a:lnSpc>
                          <a:spcPct val="100000"/>
                        </a:lnSpc>
                      </a:pPr>
                      <a:r>
                        <a:rPr lang="en-US" sz="1800" b="0" strike="noStrike" spc="-1">
                          <a:solidFill>
                            <a:srgbClr val="000000"/>
                          </a:solidFill>
                          <a:latin typeface="Arial"/>
                          <a:ea typeface="DejaVu Sans"/>
                        </a:rPr>
                        <a:t>Probabilidad</a:t>
                      </a:r>
                      <a:endParaRPr lang="es-MX" sz="1800" b="0" strike="noStrike" spc="-1">
                        <a:latin typeface="Arial"/>
                      </a:endParaRPr>
                    </a:p>
                  </a:txBody>
                  <a:tcPr>
                    <a:lnL w="12240">
                      <a:solidFill>
                        <a:srgbClr val="A5A5A5"/>
                      </a:solidFill>
                    </a:lnL>
                    <a:lnR w="12240">
                      <a:solidFill>
                        <a:srgbClr val="A5A5A5"/>
                      </a:solidFill>
                    </a:lnR>
                    <a:lnT w="25200" cap="flat" cmpd="sng" algn="ctr">
                      <a:solidFill>
                        <a:srgbClr val="A5A5A5"/>
                      </a:solidFill>
                      <a:prstDash val="solid"/>
                      <a:round/>
                      <a:headEnd type="none" w="med" len="med"/>
                      <a:tailEnd type="none" w="med" len="med"/>
                    </a:lnT>
                    <a:lnB w="12240">
                      <a:solidFill>
                        <a:srgbClr val="A5A5A5"/>
                      </a:solidFill>
                    </a:lnB>
                    <a:solidFill>
                      <a:srgbClr val="A5A5A5">
                        <a:alpha val="20000"/>
                      </a:srgbClr>
                    </a:solidFill>
                  </a:tcPr>
                </a:tc>
                <a:tc>
                  <a:txBody>
                    <a:bodyPr/>
                    <a:lstStyle/>
                    <a:p>
                      <a:pPr>
                        <a:lnSpc>
                          <a:spcPct val="100000"/>
                        </a:lnSpc>
                      </a:pPr>
                      <a:r>
                        <a:rPr lang="en-US" sz="1800" b="0" strike="noStrike" spc="-1">
                          <a:solidFill>
                            <a:srgbClr val="000000"/>
                          </a:solidFill>
                          <a:latin typeface="Arial"/>
                          <a:ea typeface="DejaVu Sans"/>
                        </a:rPr>
                        <a:t>p</a:t>
                      </a:r>
                      <a:endParaRPr lang="es-MX" sz="1800" b="0" strike="noStrike" spc="-1">
                        <a:latin typeface="Arial"/>
                      </a:endParaRPr>
                    </a:p>
                  </a:txBody>
                  <a:tcPr>
                    <a:lnL w="12240">
                      <a:solidFill>
                        <a:srgbClr val="A5A5A5"/>
                      </a:solidFill>
                    </a:lnL>
                    <a:lnR w="12240">
                      <a:solidFill>
                        <a:srgbClr val="A5A5A5"/>
                      </a:solidFill>
                    </a:lnR>
                    <a:lnT w="25200" cap="flat" cmpd="sng" algn="ctr">
                      <a:solidFill>
                        <a:srgbClr val="A5A5A5"/>
                      </a:solidFill>
                      <a:prstDash val="solid"/>
                      <a:round/>
                      <a:headEnd type="none" w="med" len="med"/>
                      <a:tailEnd type="none" w="med" len="med"/>
                    </a:lnT>
                    <a:lnB w="12240">
                      <a:solidFill>
                        <a:srgbClr val="A5A5A5"/>
                      </a:solidFill>
                    </a:lnB>
                    <a:solidFill>
                      <a:srgbClr val="A5A5A5">
                        <a:alpha val="20000"/>
                      </a:srgbClr>
                    </a:solidFill>
                  </a:tcPr>
                </a:tc>
                <a:tc>
                  <a:txBody>
                    <a:bodyPr/>
                    <a:lstStyle/>
                    <a:p>
                      <a:pPr>
                        <a:lnSpc>
                          <a:spcPct val="100000"/>
                        </a:lnSpc>
                      </a:pPr>
                      <a:r>
                        <a:rPr lang="en-US" sz="1800" b="0" strike="noStrike" spc="-1">
                          <a:solidFill>
                            <a:srgbClr val="000000"/>
                          </a:solidFill>
                          <a:latin typeface="Arial"/>
                          <a:ea typeface="DejaVu Sans"/>
                        </a:rPr>
                        <a:t>0.5</a:t>
                      </a:r>
                      <a:endParaRPr lang="es-MX" sz="1800" b="0" strike="noStrike" spc="-1">
                        <a:latin typeface="Arial"/>
                      </a:endParaRPr>
                    </a:p>
                  </a:txBody>
                  <a:tcPr>
                    <a:lnL w="12240">
                      <a:solidFill>
                        <a:srgbClr val="A5A5A5"/>
                      </a:solidFill>
                    </a:lnL>
                    <a:lnR w="12240">
                      <a:solidFill>
                        <a:srgbClr val="A5A5A5"/>
                      </a:solidFill>
                    </a:lnR>
                    <a:lnT w="25200" cap="flat" cmpd="sng" algn="ctr">
                      <a:solidFill>
                        <a:srgbClr val="A5A5A5"/>
                      </a:solidFill>
                      <a:prstDash val="solid"/>
                      <a:round/>
                      <a:headEnd type="none" w="med" len="med"/>
                      <a:tailEnd type="none" w="med" len="med"/>
                    </a:lnT>
                    <a:lnB w="12240">
                      <a:solidFill>
                        <a:srgbClr val="A5A5A5"/>
                      </a:solidFill>
                    </a:lnB>
                    <a:solidFill>
                      <a:srgbClr val="A5A5A5">
                        <a:alpha val="20000"/>
                      </a:srgbClr>
                    </a:solidFill>
                  </a:tcPr>
                </a:tc>
                <a:extLst>
                  <a:ext uri="{0D108BD9-81ED-4DB2-BD59-A6C34878D82A}">
                    <a16:rowId xmlns:a16="http://schemas.microsoft.com/office/drawing/2014/main" xmlns="" val="10001"/>
                  </a:ext>
                </a:extLst>
              </a:tr>
              <a:tr h="482040">
                <a:tc>
                  <a:txBody>
                    <a:bodyPr/>
                    <a:lstStyle/>
                    <a:p>
                      <a:pPr>
                        <a:lnSpc>
                          <a:spcPct val="100000"/>
                        </a:lnSpc>
                      </a:pPr>
                      <a:r>
                        <a:rPr lang="en-US" sz="1800" b="0" strike="noStrike" spc="-1">
                          <a:solidFill>
                            <a:srgbClr val="000000"/>
                          </a:solidFill>
                          <a:latin typeface="Arial"/>
                          <a:ea typeface="DejaVu Sans"/>
                        </a:rPr>
                        <a:t>Media </a:t>
                      </a:r>
                      <a:r>
                        <a:rPr lang="en-US" sz="1800" b="0" strike="noStrike" spc="-1">
                          <a:solidFill>
                            <a:srgbClr val="000000"/>
                          </a:solidFill>
                          <a:latin typeface="Symbol"/>
                          <a:ea typeface="DejaVu Sans"/>
                        </a:rPr>
                        <a:t>m</a:t>
                      </a:r>
                      <a:endParaRPr lang="es-MX" sz="1800" b="0" strike="noStrike" spc="-1">
                        <a:latin typeface="Arial"/>
                      </a:endParaRPr>
                    </a:p>
                  </a:txBody>
                  <a:tcPr>
                    <a:lnL w="12240">
                      <a:solidFill>
                        <a:srgbClr val="A5A5A5"/>
                      </a:solidFill>
                    </a:lnL>
                    <a:lnR w="12240">
                      <a:solidFill>
                        <a:srgbClr val="A5A5A5"/>
                      </a:solidFill>
                    </a:lnR>
                    <a:lnT w="12240">
                      <a:solidFill>
                        <a:srgbClr val="A5A5A5"/>
                      </a:solidFill>
                    </a:lnT>
                    <a:lnB w="12240">
                      <a:solidFill>
                        <a:srgbClr val="A5A5A5"/>
                      </a:solidFill>
                    </a:lnB>
                    <a:noFill/>
                  </a:tcPr>
                </a:tc>
                <a:tc>
                  <a:txBody>
                    <a:bodyPr/>
                    <a:lstStyle/>
                    <a:p>
                      <a:pPr>
                        <a:lnSpc>
                          <a:spcPct val="100000"/>
                        </a:lnSpc>
                      </a:pPr>
                      <a:r>
                        <a:rPr lang="en-US" sz="1800" b="0" strike="noStrike" spc="-1">
                          <a:solidFill>
                            <a:srgbClr val="000000"/>
                          </a:solidFill>
                          <a:latin typeface="Arial"/>
                          <a:ea typeface="DejaVu Sans"/>
                        </a:rPr>
                        <a:t>np </a:t>
                      </a:r>
                      <a:endParaRPr lang="es-MX" sz="1800" b="0" strike="noStrike" spc="-1">
                        <a:latin typeface="Arial"/>
                      </a:endParaRPr>
                    </a:p>
                  </a:txBody>
                  <a:tcPr>
                    <a:lnL w="12240">
                      <a:solidFill>
                        <a:srgbClr val="A5A5A5"/>
                      </a:solidFill>
                    </a:lnL>
                    <a:lnR w="12240">
                      <a:solidFill>
                        <a:srgbClr val="A5A5A5"/>
                      </a:solidFill>
                    </a:lnR>
                    <a:lnT w="12240">
                      <a:solidFill>
                        <a:srgbClr val="A5A5A5"/>
                      </a:solidFill>
                    </a:lnT>
                    <a:lnB w="12240">
                      <a:solidFill>
                        <a:srgbClr val="A5A5A5"/>
                      </a:solidFill>
                    </a:lnB>
                    <a:noFill/>
                  </a:tcPr>
                </a:tc>
                <a:tc>
                  <a:txBody>
                    <a:bodyPr/>
                    <a:lstStyle/>
                    <a:p>
                      <a:pPr>
                        <a:lnSpc>
                          <a:spcPct val="100000"/>
                        </a:lnSpc>
                      </a:pPr>
                      <a:r>
                        <a:rPr lang="en-US" sz="1800" b="0" strike="noStrike" spc="-1">
                          <a:solidFill>
                            <a:srgbClr val="000000"/>
                          </a:solidFill>
                          <a:latin typeface="Arial"/>
                          <a:ea typeface="DejaVu Sans"/>
                        </a:rPr>
                        <a:t>16*0.5 = 8</a:t>
                      </a:r>
                      <a:endParaRPr lang="es-MX" sz="1800" b="0" strike="noStrike" spc="-1">
                        <a:latin typeface="Arial"/>
                      </a:endParaRPr>
                    </a:p>
                  </a:txBody>
                  <a:tcPr>
                    <a:lnL w="12240">
                      <a:solidFill>
                        <a:srgbClr val="A5A5A5"/>
                      </a:solidFill>
                    </a:lnL>
                    <a:lnR w="12240">
                      <a:solidFill>
                        <a:srgbClr val="A5A5A5"/>
                      </a:solidFill>
                    </a:lnR>
                    <a:lnT w="12240">
                      <a:solidFill>
                        <a:srgbClr val="A5A5A5"/>
                      </a:solidFill>
                    </a:lnT>
                    <a:lnB w="12240">
                      <a:solidFill>
                        <a:srgbClr val="A5A5A5"/>
                      </a:solidFill>
                    </a:lnB>
                    <a:noFill/>
                  </a:tcPr>
                </a:tc>
                <a:extLst>
                  <a:ext uri="{0D108BD9-81ED-4DB2-BD59-A6C34878D82A}">
                    <a16:rowId xmlns:a16="http://schemas.microsoft.com/office/drawing/2014/main" xmlns="" val="10002"/>
                  </a:ext>
                </a:extLst>
              </a:tr>
              <a:tr h="482040">
                <a:tc>
                  <a:txBody>
                    <a:bodyPr/>
                    <a:lstStyle/>
                    <a:p>
                      <a:pPr>
                        <a:lnSpc>
                          <a:spcPct val="100000"/>
                        </a:lnSpc>
                      </a:pPr>
                      <a:r>
                        <a:rPr lang="en-US" sz="1800" b="0" strike="noStrike" spc="-1">
                          <a:solidFill>
                            <a:srgbClr val="000000"/>
                          </a:solidFill>
                          <a:latin typeface="Arial"/>
                          <a:ea typeface="DejaVu Sans"/>
                        </a:rPr>
                        <a:t>Varianza </a:t>
                      </a:r>
                      <a:r>
                        <a:rPr lang="en-US" sz="1800" b="0" strike="noStrike" spc="-1">
                          <a:solidFill>
                            <a:srgbClr val="000000"/>
                          </a:solidFill>
                          <a:latin typeface="Symbol"/>
                          <a:ea typeface="DejaVu Sans"/>
                        </a:rPr>
                        <a:t>s</a:t>
                      </a:r>
                      <a:r>
                        <a:rPr lang="en-US" sz="1800" b="0" strike="noStrike" spc="-1">
                          <a:solidFill>
                            <a:srgbClr val="000000"/>
                          </a:solidFill>
                          <a:latin typeface="Arial"/>
                          <a:ea typeface="DejaVu Sans"/>
                        </a:rPr>
                        <a:t>2</a:t>
                      </a:r>
                      <a:endParaRPr lang="es-MX" sz="1800" b="0" strike="noStrike" spc="-1">
                        <a:latin typeface="Arial"/>
                      </a:endParaRPr>
                    </a:p>
                  </a:txBody>
                  <a:tcPr>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lstStyle/>
                    <a:p>
                      <a:pPr>
                        <a:lnSpc>
                          <a:spcPct val="100000"/>
                        </a:lnSpc>
                      </a:pPr>
                      <a:r>
                        <a:rPr lang="en-US" sz="1800" b="0" strike="noStrike" spc="-1">
                          <a:solidFill>
                            <a:srgbClr val="000000"/>
                          </a:solidFill>
                          <a:latin typeface="Arial"/>
                          <a:ea typeface="DejaVu Sans"/>
                        </a:rPr>
                        <a:t>np(1-p)</a:t>
                      </a:r>
                      <a:endParaRPr lang="es-MX" sz="1800" b="0" strike="noStrike" spc="-1">
                        <a:latin typeface="Arial"/>
                      </a:endParaRPr>
                    </a:p>
                  </a:txBody>
                  <a:tcPr>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lstStyle/>
                    <a:p>
                      <a:pPr>
                        <a:lnSpc>
                          <a:spcPct val="100000"/>
                        </a:lnSpc>
                      </a:pPr>
                      <a:r>
                        <a:rPr lang="en-US" sz="1800" b="0" strike="noStrike" spc="-1">
                          <a:solidFill>
                            <a:srgbClr val="000000"/>
                          </a:solidFill>
                          <a:latin typeface="Arial"/>
                          <a:ea typeface="DejaVu Sans"/>
                        </a:rPr>
                        <a:t>16*0.5*0.5 = 4</a:t>
                      </a:r>
                      <a:endParaRPr lang="es-MX" sz="1800" b="0" strike="noStrike" spc="-1">
                        <a:latin typeface="Arial"/>
                      </a:endParaRPr>
                    </a:p>
                  </a:txBody>
                  <a:tcPr>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extLst>
                  <a:ext uri="{0D108BD9-81ED-4DB2-BD59-A6C34878D82A}">
                    <a16:rowId xmlns:a16="http://schemas.microsoft.com/office/drawing/2014/main" xmlns="" val="10003"/>
                  </a:ext>
                </a:extLst>
              </a:tr>
              <a:tr h="640440">
                <a:tc>
                  <a:txBody>
                    <a:bodyPr/>
                    <a:lstStyle/>
                    <a:p>
                      <a:pPr>
                        <a:lnSpc>
                          <a:spcPct val="100000"/>
                        </a:lnSpc>
                      </a:pPr>
                      <a:r>
                        <a:rPr lang="en-US" sz="1800" b="0" strike="noStrike" spc="-1">
                          <a:solidFill>
                            <a:srgbClr val="000000"/>
                          </a:solidFill>
                          <a:latin typeface="Arial"/>
                          <a:ea typeface="DejaVu Sans"/>
                        </a:rPr>
                        <a:t>Desviación estandar  </a:t>
                      </a:r>
                      <a:r>
                        <a:rPr lang="en-US" sz="1800" b="0" strike="noStrike" spc="-1">
                          <a:solidFill>
                            <a:srgbClr val="000000"/>
                          </a:solidFill>
                          <a:latin typeface="Symbol"/>
                          <a:ea typeface="DejaVu Sans"/>
                        </a:rPr>
                        <a:t>s</a:t>
                      </a:r>
                      <a:endParaRPr lang="es-MX" sz="1800" b="0" strike="noStrike" spc="-1">
                        <a:latin typeface="Arial"/>
                      </a:endParaRPr>
                    </a:p>
                  </a:txBody>
                  <a:tcPr>
                    <a:lnL w="12240">
                      <a:solidFill>
                        <a:srgbClr val="A5A5A5"/>
                      </a:solidFill>
                    </a:lnL>
                    <a:lnR w="12240">
                      <a:solidFill>
                        <a:srgbClr val="A5A5A5"/>
                      </a:solidFill>
                    </a:lnR>
                    <a:lnT w="12240">
                      <a:solidFill>
                        <a:srgbClr val="A5A5A5"/>
                      </a:solidFill>
                    </a:lnT>
                    <a:lnB w="12240">
                      <a:solidFill>
                        <a:srgbClr val="A5A5A5"/>
                      </a:solidFill>
                    </a:lnB>
                    <a:noFill/>
                  </a:tcPr>
                </a:tc>
                <a:tc>
                  <a:txBody>
                    <a:bodyPr/>
                    <a:lstStyle/>
                    <a:p>
                      <a:pPr>
                        <a:lnSpc>
                          <a:spcPct val="100000"/>
                        </a:lnSpc>
                      </a:pPr>
                      <a:r>
                        <a:rPr lang="en-US" sz="1800" b="0" strike="noStrike" spc="-1">
                          <a:solidFill>
                            <a:srgbClr val="000000"/>
                          </a:solidFill>
                          <a:latin typeface="Arial"/>
                          <a:ea typeface="DejaVu Sans"/>
                        </a:rPr>
                        <a:t>√np(1-p)</a:t>
                      </a:r>
                      <a:endParaRPr lang="es-MX" sz="1800" b="0" strike="noStrike" spc="-1">
                        <a:latin typeface="Arial"/>
                      </a:endParaRPr>
                    </a:p>
                  </a:txBody>
                  <a:tcPr>
                    <a:lnL w="12240">
                      <a:solidFill>
                        <a:srgbClr val="A5A5A5"/>
                      </a:solidFill>
                    </a:lnL>
                    <a:lnR w="12240">
                      <a:solidFill>
                        <a:srgbClr val="A5A5A5"/>
                      </a:solidFill>
                    </a:lnR>
                    <a:lnT w="12240">
                      <a:solidFill>
                        <a:srgbClr val="A5A5A5"/>
                      </a:solidFill>
                    </a:lnT>
                    <a:lnB w="12240">
                      <a:solidFill>
                        <a:srgbClr val="A5A5A5"/>
                      </a:solidFill>
                    </a:lnB>
                    <a:noFill/>
                  </a:tcPr>
                </a:tc>
                <a:tc>
                  <a:txBody>
                    <a:bodyPr/>
                    <a:lstStyle/>
                    <a:p>
                      <a:pPr>
                        <a:lnSpc>
                          <a:spcPct val="100000"/>
                        </a:lnSpc>
                      </a:pPr>
                      <a:r>
                        <a:rPr lang="en-US" sz="1800" b="0" strike="noStrike" spc="-1">
                          <a:solidFill>
                            <a:srgbClr val="000000"/>
                          </a:solidFill>
                          <a:latin typeface="Arial"/>
                          <a:ea typeface="DejaVu Sans"/>
                        </a:rPr>
                        <a:t>√4 = 2</a:t>
                      </a:r>
                      <a:endParaRPr lang="es-MX" sz="1800" b="0" strike="noStrike" spc="-1">
                        <a:latin typeface="Arial"/>
                      </a:endParaRPr>
                    </a:p>
                  </a:txBody>
                  <a:tcPr>
                    <a:lnL w="12240">
                      <a:solidFill>
                        <a:srgbClr val="A5A5A5"/>
                      </a:solidFill>
                    </a:lnL>
                    <a:lnR w="12240">
                      <a:solidFill>
                        <a:srgbClr val="A5A5A5"/>
                      </a:solidFill>
                    </a:lnR>
                    <a:lnT w="12240">
                      <a:solidFill>
                        <a:srgbClr val="A5A5A5"/>
                      </a:solidFill>
                    </a:lnT>
                    <a:lnB w="12240">
                      <a:solidFill>
                        <a:srgbClr val="A5A5A5"/>
                      </a:solidFill>
                    </a:lnB>
                    <a:noFill/>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 name="CustomShape 1"/>
          <p:cNvSpPr/>
          <p:nvPr/>
        </p:nvSpPr>
        <p:spPr>
          <a:xfrm>
            <a:off x="0" y="0"/>
            <a:ext cx="6094440" cy="685656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p:style>
      </p:sp>
      <p:sp>
        <p:nvSpPr>
          <p:cNvPr id="105" name="CustomShape 2"/>
          <p:cNvSpPr/>
          <p:nvPr/>
        </p:nvSpPr>
        <p:spPr>
          <a:xfrm>
            <a:off x="6095880" y="0"/>
            <a:ext cx="6094440" cy="6856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sp>
      <p:pic>
        <p:nvPicPr>
          <p:cNvPr id="106" name="Picture 4" descr="A picture containing text, clipart&#10;&#10;Description automatically generated"/>
          <p:cNvPicPr/>
          <p:nvPr/>
        </p:nvPicPr>
        <p:blipFill>
          <a:blip r:embed="rId2"/>
          <a:srcRect b="5377"/>
          <a:stretch/>
        </p:blipFill>
        <p:spPr>
          <a:xfrm>
            <a:off x="9965520" y="5746680"/>
            <a:ext cx="1854000" cy="663480"/>
          </a:xfrm>
          <a:prstGeom prst="rect">
            <a:avLst/>
          </a:prstGeom>
          <a:ln>
            <a:noFill/>
          </a:ln>
        </p:spPr>
      </p:pic>
      <p:pic>
        <p:nvPicPr>
          <p:cNvPr id="107" name="Picture 3" descr="Chart, histogram&#10;&#10;Description automatically generated"/>
          <p:cNvPicPr/>
          <p:nvPr/>
        </p:nvPicPr>
        <p:blipFill>
          <a:blip r:embed="rId3"/>
          <a:stretch/>
        </p:blipFill>
        <p:spPr>
          <a:xfrm>
            <a:off x="1388160" y="253080"/>
            <a:ext cx="8568720" cy="6257520"/>
          </a:xfrm>
          <a:prstGeom prst="rect">
            <a:avLst/>
          </a:prstGeom>
          <a:ln>
            <a:noFill/>
          </a:ln>
        </p:spPr>
      </p:pic>
      <p:pic>
        <p:nvPicPr>
          <p:cNvPr id="108" name="Picture 4" descr="Table&#10;&#10;Description automatically generated"/>
          <p:cNvPicPr/>
          <p:nvPr/>
        </p:nvPicPr>
        <p:blipFill>
          <a:blip r:embed="rId4"/>
          <a:stretch/>
        </p:blipFill>
        <p:spPr>
          <a:xfrm>
            <a:off x="8506440" y="301320"/>
            <a:ext cx="3309120" cy="2630160"/>
          </a:xfrm>
          <a:prstGeom prst="rect">
            <a:avLst/>
          </a:prstGeom>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 name="CustomShape 1"/>
          <p:cNvSpPr/>
          <p:nvPr/>
        </p:nvSpPr>
        <p:spPr>
          <a:xfrm>
            <a:off x="0" y="0"/>
            <a:ext cx="6094440" cy="685656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p:style>
      </p:sp>
      <p:sp>
        <p:nvSpPr>
          <p:cNvPr id="110" name="CustomShape 2"/>
          <p:cNvSpPr/>
          <p:nvPr/>
        </p:nvSpPr>
        <p:spPr>
          <a:xfrm>
            <a:off x="6095880" y="0"/>
            <a:ext cx="6094440" cy="6856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sp>
      <p:pic>
        <p:nvPicPr>
          <p:cNvPr id="111" name="Picture 4" descr="A picture containing text, clipart&#10;&#10;Description automatically generated"/>
          <p:cNvPicPr/>
          <p:nvPr/>
        </p:nvPicPr>
        <p:blipFill>
          <a:blip r:embed="rId2"/>
          <a:srcRect b="5377"/>
          <a:stretch/>
        </p:blipFill>
        <p:spPr>
          <a:xfrm>
            <a:off x="9965520" y="5746680"/>
            <a:ext cx="1854000" cy="663480"/>
          </a:xfrm>
          <a:prstGeom prst="rect">
            <a:avLst/>
          </a:prstGeom>
          <a:ln>
            <a:noFill/>
          </a:ln>
        </p:spPr>
      </p:pic>
      <p:pic>
        <p:nvPicPr>
          <p:cNvPr id="112" name="Picture 3" descr="Table&#10;&#10;Description automatically generated"/>
          <p:cNvPicPr/>
          <p:nvPr/>
        </p:nvPicPr>
        <p:blipFill>
          <a:blip r:embed="rId3"/>
          <a:stretch/>
        </p:blipFill>
        <p:spPr>
          <a:xfrm>
            <a:off x="1035360" y="1972080"/>
            <a:ext cx="10585080" cy="2280960"/>
          </a:xfrm>
          <a:prstGeom prst="rect">
            <a:avLst/>
          </a:prstGeom>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 name="CustomShape 1"/>
          <p:cNvSpPr/>
          <p:nvPr/>
        </p:nvSpPr>
        <p:spPr>
          <a:xfrm>
            <a:off x="0" y="0"/>
            <a:ext cx="6094440" cy="685656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p:style>
      </p:sp>
      <p:sp>
        <p:nvSpPr>
          <p:cNvPr id="114" name="CustomShape 2"/>
          <p:cNvSpPr/>
          <p:nvPr/>
        </p:nvSpPr>
        <p:spPr>
          <a:xfrm>
            <a:off x="6095880" y="0"/>
            <a:ext cx="6094440" cy="6856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sp>
      <p:pic>
        <p:nvPicPr>
          <p:cNvPr id="115" name="Picture 4" descr="A picture containing text, clipart&#10;&#10;Description automatically generated"/>
          <p:cNvPicPr/>
          <p:nvPr/>
        </p:nvPicPr>
        <p:blipFill>
          <a:blip r:embed="rId4"/>
          <a:srcRect b="5377"/>
          <a:stretch/>
        </p:blipFill>
        <p:spPr>
          <a:xfrm>
            <a:off x="9965520" y="5746680"/>
            <a:ext cx="1854000" cy="663480"/>
          </a:xfrm>
          <a:prstGeom prst="rect">
            <a:avLst/>
          </a:prstGeom>
          <a:ln>
            <a:noFill/>
          </a:ln>
        </p:spPr>
      </p:pic>
      <p:sp>
        <p:nvSpPr>
          <p:cNvPr id="116" name="CustomShape 3"/>
          <p:cNvSpPr/>
          <p:nvPr/>
        </p:nvSpPr>
        <p:spPr>
          <a:xfrm>
            <a:off x="8557878" y="2482636"/>
            <a:ext cx="2961707" cy="101420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US" sz="6000" b="0" strike="noStrike" spc="-1" dirty="0">
                <a:solidFill>
                  <a:srgbClr val="000000"/>
                </a:solidFill>
                <a:latin typeface="Calibri"/>
                <a:ea typeface="DejaVu Sans"/>
              </a:rPr>
              <a:t>¡Gracias!</a:t>
            </a:r>
            <a:endParaRPr lang="es-MX" sz="6000" b="0" strike="noStrike" spc="-1" dirty="0">
              <a:latin typeface="Arial"/>
            </a:endParaRPr>
          </a:p>
        </p:txBody>
      </p:sp>
      <p:pic>
        <p:nvPicPr>
          <p:cNvPr id="3" name="simson probabilidad galton">
            <a:hlinkClick r:id="" action="ppaction://media"/>
            <a:extLst>
              <a:ext uri="{FF2B5EF4-FFF2-40B4-BE49-F238E27FC236}">
                <a16:creationId xmlns:a16="http://schemas.microsoft.com/office/drawing/2014/main" xmlns="" id="{C23FA234-560A-AEF5-E24A-5600A5F2836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90334" y="1329469"/>
            <a:ext cx="5547754" cy="3120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8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28</TotalTime>
  <Words>130</Words>
  <Application>Microsoft Macintosh PowerPoint</Application>
  <PresentationFormat>Panorámica</PresentationFormat>
  <Paragraphs>37</Paragraphs>
  <Slides>8</Slides>
  <Notes>0</Notes>
  <HiddenSlides>0</HiddenSlides>
  <MMClips>2</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8</vt:i4>
      </vt:variant>
    </vt:vector>
  </HeadingPairs>
  <TitlesOfParts>
    <vt:vector size="16" baseType="lpstr">
      <vt:lpstr>Arial</vt:lpstr>
      <vt:lpstr>Calibri</vt:lpstr>
      <vt:lpstr>Calibri Light</vt:lpstr>
      <vt:lpstr>DejaVu Sans</vt:lpstr>
      <vt:lpstr>Symbol</vt:lpstr>
      <vt:lpstr>Wingdings</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IEC_2019</dc:creator>
  <dc:description/>
  <cp:lastModifiedBy>Usuario de Microsoft Office</cp:lastModifiedBy>
  <cp:revision>104</cp:revision>
  <dcterms:created xsi:type="dcterms:W3CDTF">2013-07-15T20:26:40Z</dcterms:created>
  <dcterms:modified xsi:type="dcterms:W3CDTF">2022-11-22T20:09:39Z</dcterms:modified>
  <dc:language>es-MX</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8</vt:i4>
  </property>
</Properties>
</file>