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E63EA-3AFB-4502-8E96-BE571FEB7B8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7D0E6A-E884-4DE4-AF6B-CE0606E8DC41}">
      <dgm:prSet/>
      <dgm:spPr/>
      <dgm:t>
        <a:bodyPr/>
        <a:lstStyle/>
        <a:p>
          <a:r>
            <a:rPr lang="es-ES_tradnl" dirty="0"/>
            <a:t>Se ordenó al CG del IEC diseñar e instrumentar acciones afirmativas en favor de personas LGBTTTIQ+</a:t>
          </a:r>
          <a:endParaRPr lang="en-US" dirty="0"/>
        </a:p>
      </dgm:t>
    </dgm:pt>
    <dgm:pt modelId="{175F0CE5-DF6D-4C10-8105-B37771E16DEC}" type="parTrans" cxnId="{19CB2D3F-E547-4AD6-BC11-C91BA9CF004F}">
      <dgm:prSet/>
      <dgm:spPr/>
      <dgm:t>
        <a:bodyPr/>
        <a:lstStyle/>
        <a:p>
          <a:endParaRPr lang="en-US"/>
        </a:p>
      </dgm:t>
    </dgm:pt>
    <dgm:pt modelId="{9DED0D1E-9031-45E1-B496-DFD008C0C01A}" type="sibTrans" cxnId="{19CB2D3F-E547-4AD6-BC11-C91BA9CF004F}">
      <dgm:prSet/>
      <dgm:spPr/>
      <dgm:t>
        <a:bodyPr/>
        <a:lstStyle/>
        <a:p>
          <a:endParaRPr lang="en-US"/>
        </a:p>
      </dgm:t>
    </dgm:pt>
    <dgm:pt modelId="{F5FA87B6-625B-45AD-986E-0A445A60B5BF}">
      <dgm:prSet/>
      <dgm:spPr/>
      <dgm:t>
        <a:bodyPr/>
        <a:lstStyle/>
        <a:p>
          <a:r>
            <a:rPr lang="es-ES_tradnl" dirty="0"/>
            <a:t>Se vinculó al Congreso del estado para que, conforme su periodo legislativo, incorpore acciones afirmativas -cuotas, reglas de compensación, de alternancia o cualquier otra medida de discriminación positiva- tanto en el principio de mayoría relativa como proporcional, a favor de la comunidad LGBTTTI+</a:t>
          </a:r>
          <a:endParaRPr lang="en-US" dirty="0"/>
        </a:p>
      </dgm:t>
    </dgm:pt>
    <dgm:pt modelId="{311ABD08-AAF5-4E9B-A42F-4E0FFF8547F6}" type="parTrans" cxnId="{2F9B918B-25FC-4683-A3D5-830E657E4DB2}">
      <dgm:prSet/>
      <dgm:spPr/>
      <dgm:t>
        <a:bodyPr/>
        <a:lstStyle/>
        <a:p>
          <a:endParaRPr lang="en-US"/>
        </a:p>
      </dgm:t>
    </dgm:pt>
    <dgm:pt modelId="{93FF1B73-ECC1-4520-AB47-615E897602CD}" type="sibTrans" cxnId="{2F9B918B-25FC-4683-A3D5-830E657E4DB2}">
      <dgm:prSet/>
      <dgm:spPr/>
      <dgm:t>
        <a:bodyPr/>
        <a:lstStyle/>
        <a:p>
          <a:endParaRPr lang="en-US"/>
        </a:p>
      </dgm:t>
    </dgm:pt>
    <dgm:pt modelId="{1FE5366A-AEDF-4BB1-BF93-9FF4132F6E52}">
      <dgm:prSet/>
      <dgm:spPr/>
      <dgm:t>
        <a:bodyPr/>
        <a:lstStyle/>
        <a:p>
          <a:r>
            <a:rPr lang="es-ES_tradnl" dirty="0"/>
            <a:t>Se exhortó a los partidos políticos para impulsar y promover la participación de personas LGBTTTIQ+, y en la medida de sus procesos internos, les incluyan en los registros de candidaturas para el proceso electoral.</a:t>
          </a:r>
          <a:endParaRPr lang="en-US" dirty="0"/>
        </a:p>
      </dgm:t>
    </dgm:pt>
    <dgm:pt modelId="{12D64E59-1D5C-4106-A22B-4FA3E47C26ED}" type="parTrans" cxnId="{973E1C78-ABA9-4EFE-9FAA-E8ABB40BB2F5}">
      <dgm:prSet/>
      <dgm:spPr/>
      <dgm:t>
        <a:bodyPr/>
        <a:lstStyle/>
        <a:p>
          <a:endParaRPr lang="en-US"/>
        </a:p>
      </dgm:t>
    </dgm:pt>
    <dgm:pt modelId="{5C58EB37-3A75-4DFF-AA2F-C89B278A2A6E}" type="sibTrans" cxnId="{973E1C78-ABA9-4EFE-9FAA-E8ABB40BB2F5}">
      <dgm:prSet/>
      <dgm:spPr/>
      <dgm:t>
        <a:bodyPr/>
        <a:lstStyle/>
        <a:p>
          <a:endParaRPr lang="en-US"/>
        </a:p>
      </dgm:t>
    </dgm:pt>
    <dgm:pt modelId="{B8C8F0ED-D00A-5448-8A3E-7722AA37263F}" type="pres">
      <dgm:prSet presAssocID="{479E63EA-3AFB-4502-8E96-BE571FEB7B84}" presName="linear" presStyleCnt="0">
        <dgm:presLayoutVars>
          <dgm:animLvl val="lvl"/>
          <dgm:resizeHandles val="exact"/>
        </dgm:presLayoutVars>
      </dgm:prSet>
      <dgm:spPr/>
    </dgm:pt>
    <dgm:pt modelId="{00F6C4CB-8C22-764E-9423-2E0389CB766F}" type="pres">
      <dgm:prSet presAssocID="{517D0E6A-E884-4DE4-AF6B-CE0606E8DC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9D4441-C977-4544-8BE1-0EB2968E828B}" type="pres">
      <dgm:prSet presAssocID="{9DED0D1E-9031-45E1-B496-DFD008C0C01A}" presName="spacer" presStyleCnt="0"/>
      <dgm:spPr/>
    </dgm:pt>
    <dgm:pt modelId="{FC197E7A-165C-914E-9A2C-1D0111307081}" type="pres">
      <dgm:prSet presAssocID="{F5FA87B6-625B-45AD-986E-0A445A60B5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5AC061-328E-CA4F-80A1-961F4B86920E}" type="pres">
      <dgm:prSet presAssocID="{93FF1B73-ECC1-4520-AB47-615E897602CD}" presName="spacer" presStyleCnt="0"/>
      <dgm:spPr/>
    </dgm:pt>
    <dgm:pt modelId="{39E534E1-03E4-DF43-92DA-9230AE1C5B5F}" type="pres">
      <dgm:prSet presAssocID="{1FE5366A-AEDF-4BB1-BF93-9FF4132F6E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84F704-F819-D34D-BA07-49CCEEA39EEC}" type="presOf" srcId="{517D0E6A-E884-4DE4-AF6B-CE0606E8DC41}" destId="{00F6C4CB-8C22-764E-9423-2E0389CB766F}" srcOrd="0" destOrd="0" presId="urn:microsoft.com/office/officeart/2005/8/layout/vList2"/>
    <dgm:cxn modelId="{840E1F35-F831-0B49-AA10-A31E8FCA03AB}" type="presOf" srcId="{1FE5366A-AEDF-4BB1-BF93-9FF4132F6E52}" destId="{39E534E1-03E4-DF43-92DA-9230AE1C5B5F}" srcOrd="0" destOrd="0" presId="urn:microsoft.com/office/officeart/2005/8/layout/vList2"/>
    <dgm:cxn modelId="{19CB2D3F-E547-4AD6-BC11-C91BA9CF004F}" srcId="{479E63EA-3AFB-4502-8E96-BE571FEB7B84}" destId="{517D0E6A-E884-4DE4-AF6B-CE0606E8DC41}" srcOrd="0" destOrd="0" parTransId="{175F0CE5-DF6D-4C10-8105-B37771E16DEC}" sibTransId="{9DED0D1E-9031-45E1-B496-DFD008C0C01A}"/>
    <dgm:cxn modelId="{973E1C78-ABA9-4EFE-9FAA-E8ABB40BB2F5}" srcId="{479E63EA-3AFB-4502-8E96-BE571FEB7B84}" destId="{1FE5366A-AEDF-4BB1-BF93-9FF4132F6E52}" srcOrd="2" destOrd="0" parTransId="{12D64E59-1D5C-4106-A22B-4FA3E47C26ED}" sibTransId="{5C58EB37-3A75-4DFF-AA2F-C89B278A2A6E}"/>
    <dgm:cxn modelId="{2C4F5F84-5871-F945-9442-44B7C278FD88}" type="presOf" srcId="{479E63EA-3AFB-4502-8E96-BE571FEB7B84}" destId="{B8C8F0ED-D00A-5448-8A3E-7722AA37263F}" srcOrd="0" destOrd="0" presId="urn:microsoft.com/office/officeart/2005/8/layout/vList2"/>
    <dgm:cxn modelId="{2F9B918B-25FC-4683-A3D5-830E657E4DB2}" srcId="{479E63EA-3AFB-4502-8E96-BE571FEB7B84}" destId="{F5FA87B6-625B-45AD-986E-0A445A60B5BF}" srcOrd="1" destOrd="0" parTransId="{311ABD08-AAF5-4E9B-A42F-4E0FFF8547F6}" sibTransId="{93FF1B73-ECC1-4520-AB47-615E897602CD}"/>
    <dgm:cxn modelId="{9C548CE8-4BA5-7B40-A85F-92683F2A1AA4}" type="presOf" srcId="{F5FA87B6-625B-45AD-986E-0A445A60B5BF}" destId="{FC197E7A-165C-914E-9A2C-1D0111307081}" srcOrd="0" destOrd="0" presId="urn:microsoft.com/office/officeart/2005/8/layout/vList2"/>
    <dgm:cxn modelId="{0E8E7D54-2EBB-EF48-B5ED-8B0E35BA34F5}" type="presParOf" srcId="{B8C8F0ED-D00A-5448-8A3E-7722AA37263F}" destId="{00F6C4CB-8C22-764E-9423-2E0389CB766F}" srcOrd="0" destOrd="0" presId="urn:microsoft.com/office/officeart/2005/8/layout/vList2"/>
    <dgm:cxn modelId="{599ED8DE-8AB3-0C4F-B04F-3EFEB9069E5D}" type="presParOf" srcId="{B8C8F0ED-D00A-5448-8A3E-7722AA37263F}" destId="{8D9D4441-C977-4544-8BE1-0EB2968E828B}" srcOrd="1" destOrd="0" presId="urn:microsoft.com/office/officeart/2005/8/layout/vList2"/>
    <dgm:cxn modelId="{CA108385-2FED-BA42-A177-FD20D296A72F}" type="presParOf" srcId="{B8C8F0ED-D00A-5448-8A3E-7722AA37263F}" destId="{FC197E7A-165C-914E-9A2C-1D0111307081}" srcOrd="2" destOrd="0" presId="urn:microsoft.com/office/officeart/2005/8/layout/vList2"/>
    <dgm:cxn modelId="{0983E871-98AE-0D4C-9F0A-0D426803401F}" type="presParOf" srcId="{B8C8F0ED-D00A-5448-8A3E-7722AA37263F}" destId="{8B5AC061-328E-CA4F-80A1-961F4B86920E}" srcOrd="3" destOrd="0" presId="urn:microsoft.com/office/officeart/2005/8/layout/vList2"/>
    <dgm:cxn modelId="{04910BFA-912F-5244-B2C2-9DA2FD5E121D}" type="presParOf" srcId="{B8C8F0ED-D00A-5448-8A3E-7722AA37263F}" destId="{39E534E1-03E4-DF43-92DA-9230AE1C5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0D0331-E01A-4A40-9E02-E5930E94572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3D9FDA-4592-4E22-B8BE-170A6EC5E651}">
      <dgm:prSet/>
      <dgm:spPr/>
      <dgm:t>
        <a:bodyPr/>
        <a:lstStyle/>
        <a:p>
          <a:r>
            <a:rPr lang="es-MX" dirty="0"/>
            <a:t>La sentencia vincula al Instituto Electoral de Coahuila para que contemple medidas afirmativas de inclusión que tengan como objeto acelerar los derechos políticos de las personas con discapacidad y visibilizar su participación pública en el próximo proceso electoral, en cargos de elección popular y funciones electorales del IEC.</a:t>
          </a:r>
          <a:endParaRPr lang="en-US" dirty="0"/>
        </a:p>
      </dgm:t>
    </dgm:pt>
    <dgm:pt modelId="{A18409B2-9790-44E4-BE91-A9AEA7E8189C}" type="parTrans" cxnId="{5D70F3C3-53DE-40C3-AD2E-AEE4FB112AE8}">
      <dgm:prSet/>
      <dgm:spPr/>
      <dgm:t>
        <a:bodyPr/>
        <a:lstStyle/>
        <a:p>
          <a:endParaRPr lang="en-US"/>
        </a:p>
      </dgm:t>
    </dgm:pt>
    <dgm:pt modelId="{3F6A4A7B-57FE-4B3A-BA14-0B2BD5DCA111}" type="sibTrans" cxnId="{5D70F3C3-53DE-40C3-AD2E-AEE4FB112AE8}">
      <dgm:prSet/>
      <dgm:spPr/>
      <dgm:t>
        <a:bodyPr/>
        <a:lstStyle/>
        <a:p>
          <a:endParaRPr lang="en-US"/>
        </a:p>
      </dgm:t>
    </dgm:pt>
    <dgm:pt modelId="{BF641543-F1BB-4507-B654-B226FEA505E9}">
      <dgm:prSet/>
      <dgm:spPr/>
      <dgm:t>
        <a:bodyPr/>
        <a:lstStyle/>
        <a:p>
          <a:r>
            <a:rPr lang="es-MX"/>
            <a:t>Recomiendan de manera enunciativa más no limitativa: cuotas para el acceso de personas a cargos públicos. </a:t>
          </a:r>
          <a:endParaRPr lang="en-US"/>
        </a:p>
      </dgm:t>
    </dgm:pt>
    <dgm:pt modelId="{E7340466-C232-4E9E-81E1-A0CAA4FFEEAD}" type="parTrans" cxnId="{C367B47D-36FF-4E77-89ED-E918FF3AE55E}">
      <dgm:prSet/>
      <dgm:spPr/>
      <dgm:t>
        <a:bodyPr/>
        <a:lstStyle/>
        <a:p>
          <a:endParaRPr lang="en-US"/>
        </a:p>
      </dgm:t>
    </dgm:pt>
    <dgm:pt modelId="{48F21230-4EFE-48F6-BF8C-8FA790175546}" type="sibTrans" cxnId="{C367B47D-36FF-4E77-89ED-E918FF3AE55E}">
      <dgm:prSet/>
      <dgm:spPr/>
      <dgm:t>
        <a:bodyPr/>
        <a:lstStyle/>
        <a:p>
          <a:endParaRPr lang="en-US"/>
        </a:p>
      </dgm:t>
    </dgm:pt>
    <dgm:pt modelId="{61BB477D-6185-4D43-B36E-E04EE3CFF5F5}" type="pres">
      <dgm:prSet presAssocID="{0B0D0331-E01A-4A40-9E02-E5930E9457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D3B2E4-5B24-A84A-823E-3AF4C5BE2840}" type="pres">
      <dgm:prSet presAssocID="{733D9FDA-4592-4E22-B8BE-170A6EC5E651}" presName="hierRoot1" presStyleCnt="0"/>
      <dgm:spPr/>
    </dgm:pt>
    <dgm:pt modelId="{0CB5EACA-E55F-B545-A5ED-A5F03B0DEA24}" type="pres">
      <dgm:prSet presAssocID="{733D9FDA-4592-4E22-B8BE-170A6EC5E651}" presName="composite" presStyleCnt="0"/>
      <dgm:spPr/>
    </dgm:pt>
    <dgm:pt modelId="{5DF33548-6F7D-EA47-B819-6FEFA4A0F603}" type="pres">
      <dgm:prSet presAssocID="{733D9FDA-4592-4E22-B8BE-170A6EC5E651}" presName="background" presStyleLbl="node0" presStyleIdx="0" presStyleCnt="2"/>
      <dgm:spPr/>
    </dgm:pt>
    <dgm:pt modelId="{7BEE982D-B519-B842-9E61-547529B3A699}" type="pres">
      <dgm:prSet presAssocID="{733D9FDA-4592-4E22-B8BE-170A6EC5E651}" presName="text" presStyleLbl="fgAcc0" presStyleIdx="0" presStyleCnt="2">
        <dgm:presLayoutVars>
          <dgm:chPref val="3"/>
        </dgm:presLayoutVars>
      </dgm:prSet>
      <dgm:spPr/>
    </dgm:pt>
    <dgm:pt modelId="{D62ED24A-D75F-5345-B957-3724769E3773}" type="pres">
      <dgm:prSet presAssocID="{733D9FDA-4592-4E22-B8BE-170A6EC5E651}" presName="hierChild2" presStyleCnt="0"/>
      <dgm:spPr/>
    </dgm:pt>
    <dgm:pt modelId="{837903AE-A004-EC49-ACFD-34FDCA2EC546}" type="pres">
      <dgm:prSet presAssocID="{BF641543-F1BB-4507-B654-B226FEA505E9}" presName="hierRoot1" presStyleCnt="0"/>
      <dgm:spPr/>
    </dgm:pt>
    <dgm:pt modelId="{A77B8574-BC3C-FD48-9389-F3DDCA1D8399}" type="pres">
      <dgm:prSet presAssocID="{BF641543-F1BB-4507-B654-B226FEA505E9}" presName="composite" presStyleCnt="0"/>
      <dgm:spPr/>
    </dgm:pt>
    <dgm:pt modelId="{4D76CD55-9DF6-B545-B049-37A8D3780652}" type="pres">
      <dgm:prSet presAssocID="{BF641543-F1BB-4507-B654-B226FEA505E9}" presName="background" presStyleLbl="node0" presStyleIdx="1" presStyleCnt="2"/>
      <dgm:spPr/>
    </dgm:pt>
    <dgm:pt modelId="{11F44AB0-52AA-1A4C-A071-4B2825417A31}" type="pres">
      <dgm:prSet presAssocID="{BF641543-F1BB-4507-B654-B226FEA505E9}" presName="text" presStyleLbl="fgAcc0" presStyleIdx="1" presStyleCnt="2">
        <dgm:presLayoutVars>
          <dgm:chPref val="3"/>
        </dgm:presLayoutVars>
      </dgm:prSet>
      <dgm:spPr/>
    </dgm:pt>
    <dgm:pt modelId="{F91421E4-CA61-E648-8E8B-2D5DB37F26E0}" type="pres">
      <dgm:prSet presAssocID="{BF641543-F1BB-4507-B654-B226FEA505E9}" presName="hierChild2" presStyleCnt="0"/>
      <dgm:spPr/>
    </dgm:pt>
  </dgm:ptLst>
  <dgm:cxnLst>
    <dgm:cxn modelId="{C367B47D-36FF-4E77-89ED-E918FF3AE55E}" srcId="{0B0D0331-E01A-4A40-9E02-E5930E945728}" destId="{BF641543-F1BB-4507-B654-B226FEA505E9}" srcOrd="1" destOrd="0" parTransId="{E7340466-C232-4E9E-81E1-A0CAA4FFEEAD}" sibTransId="{48F21230-4EFE-48F6-BF8C-8FA790175546}"/>
    <dgm:cxn modelId="{9D1851A8-3ED9-2947-9272-C9A8995BD05F}" type="presOf" srcId="{0B0D0331-E01A-4A40-9E02-E5930E945728}" destId="{61BB477D-6185-4D43-B36E-E04EE3CFF5F5}" srcOrd="0" destOrd="0" presId="urn:microsoft.com/office/officeart/2005/8/layout/hierarchy1"/>
    <dgm:cxn modelId="{3595BFAA-BE50-8149-9B70-79D7E2DC9392}" type="presOf" srcId="{BF641543-F1BB-4507-B654-B226FEA505E9}" destId="{11F44AB0-52AA-1A4C-A071-4B2825417A31}" srcOrd="0" destOrd="0" presId="urn:microsoft.com/office/officeart/2005/8/layout/hierarchy1"/>
    <dgm:cxn modelId="{9D4D27B7-B4CA-6445-AA8F-919EA6A968EF}" type="presOf" srcId="{733D9FDA-4592-4E22-B8BE-170A6EC5E651}" destId="{7BEE982D-B519-B842-9E61-547529B3A699}" srcOrd="0" destOrd="0" presId="urn:microsoft.com/office/officeart/2005/8/layout/hierarchy1"/>
    <dgm:cxn modelId="{5D70F3C3-53DE-40C3-AD2E-AEE4FB112AE8}" srcId="{0B0D0331-E01A-4A40-9E02-E5930E945728}" destId="{733D9FDA-4592-4E22-B8BE-170A6EC5E651}" srcOrd="0" destOrd="0" parTransId="{A18409B2-9790-44E4-BE91-A9AEA7E8189C}" sibTransId="{3F6A4A7B-57FE-4B3A-BA14-0B2BD5DCA111}"/>
    <dgm:cxn modelId="{3CD8EA29-FACB-D74A-B5CE-E6F15057BA8B}" type="presParOf" srcId="{61BB477D-6185-4D43-B36E-E04EE3CFF5F5}" destId="{DBD3B2E4-5B24-A84A-823E-3AF4C5BE2840}" srcOrd="0" destOrd="0" presId="urn:microsoft.com/office/officeart/2005/8/layout/hierarchy1"/>
    <dgm:cxn modelId="{62816868-61B4-344D-BA88-E89BF8E30FB9}" type="presParOf" srcId="{DBD3B2E4-5B24-A84A-823E-3AF4C5BE2840}" destId="{0CB5EACA-E55F-B545-A5ED-A5F03B0DEA24}" srcOrd="0" destOrd="0" presId="urn:microsoft.com/office/officeart/2005/8/layout/hierarchy1"/>
    <dgm:cxn modelId="{1A78FBE1-B212-6D4B-8ABA-0C7ACE621834}" type="presParOf" srcId="{0CB5EACA-E55F-B545-A5ED-A5F03B0DEA24}" destId="{5DF33548-6F7D-EA47-B819-6FEFA4A0F603}" srcOrd="0" destOrd="0" presId="urn:microsoft.com/office/officeart/2005/8/layout/hierarchy1"/>
    <dgm:cxn modelId="{EAE1B883-9404-EF44-8208-7798BAD7EAF5}" type="presParOf" srcId="{0CB5EACA-E55F-B545-A5ED-A5F03B0DEA24}" destId="{7BEE982D-B519-B842-9E61-547529B3A699}" srcOrd="1" destOrd="0" presId="urn:microsoft.com/office/officeart/2005/8/layout/hierarchy1"/>
    <dgm:cxn modelId="{D46E9AEA-91A3-454A-80C8-3325A62FF4ED}" type="presParOf" srcId="{DBD3B2E4-5B24-A84A-823E-3AF4C5BE2840}" destId="{D62ED24A-D75F-5345-B957-3724769E3773}" srcOrd="1" destOrd="0" presId="urn:microsoft.com/office/officeart/2005/8/layout/hierarchy1"/>
    <dgm:cxn modelId="{DBD87F54-0A79-3A4D-8821-7F7F736E54BB}" type="presParOf" srcId="{61BB477D-6185-4D43-B36E-E04EE3CFF5F5}" destId="{837903AE-A004-EC49-ACFD-34FDCA2EC546}" srcOrd="1" destOrd="0" presId="urn:microsoft.com/office/officeart/2005/8/layout/hierarchy1"/>
    <dgm:cxn modelId="{3ACAA5D9-1F54-8443-96CE-6EC117F38637}" type="presParOf" srcId="{837903AE-A004-EC49-ACFD-34FDCA2EC546}" destId="{A77B8574-BC3C-FD48-9389-F3DDCA1D8399}" srcOrd="0" destOrd="0" presId="urn:microsoft.com/office/officeart/2005/8/layout/hierarchy1"/>
    <dgm:cxn modelId="{36011C89-B3B1-5345-9943-9FE01497A6CA}" type="presParOf" srcId="{A77B8574-BC3C-FD48-9389-F3DDCA1D8399}" destId="{4D76CD55-9DF6-B545-B049-37A8D3780652}" srcOrd="0" destOrd="0" presId="urn:microsoft.com/office/officeart/2005/8/layout/hierarchy1"/>
    <dgm:cxn modelId="{5039B67C-9338-944C-B19C-B003775E7043}" type="presParOf" srcId="{A77B8574-BC3C-FD48-9389-F3DDCA1D8399}" destId="{11F44AB0-52AA-1A4C-A071-4B2825417A31}" srcOrd="1" destOrd="0" presId="urn:microsoft.com/office/officeart/2005/8/layout/hierarchy1"/>
    <dgm:cxn modelId="{F219BECF-3CC5-8D4C-8B77-24BDD7DB6BB7}" type="presParOf" srcId="{837903AE-A004-EC49-ACFD-34FDCA2EC546}" destId="{F91421E4-CA61-E648-8E8B-2D5DB37F26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C7960-F9D4-43F4-8F2A-8ADFE4E07F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6E48045-BE2A-420E-9039-4F3C96A54E63}">
      <dgm:prSet/>
      <dgm:spPr/>
      <dgm:t>
        <a:bodyPr/>
        <a:lstStyle/>
        <a:p>
          <a:r>
            <a:rPr lang="es-MX"/>
            <a:t>Que la acción afirmativa incluya todos los principios de representación.</a:t>
          </a:r>
          <a:endParaRPr lang="en-US"/>
        </a:p>
      </dgm:t>
    </dgm:pt>
    <dgm:pt modelId="{781461DB-CE31-482D-B6AD-6E0685F5D028}" type="parTrans" cxnId="{6303FA4F-2F4F-44F8-8536-7A051A5A726B}">
      <dgm:prSet/>
      <dgm:spPr/>
      <dgm:t>
        <a:bodyPr/>
        <a:lstStyle/>
        <a:p>
          <a:endParaRPr lang="en-US"/>
        </a:p>
      </dgm:t>
    </dgm:pt>
    <dgm:pt modelId="{E6B57136-F347-4A82-9E11-E93B5AA2A397}" type="sibTrans" cxnId="{6303FA4F-2F4F-44F8-8536-7A051A5A726B}">
      <dgm:prSet/>
      <dgm:spPr/>
      <dgm:t>
        <a:bodyPr/>
        <a:lstStyle/>
        <a:p>
          <a:endParaRPr lang="en-US"/>
        </a:p>
      </dgm:t>
    </dgm:pt>
    <dgm:pt modelId="{3287EFA6-1DF4-461A-8279-2FFBB3838F18}">
      <dgm:prSet/>
      <dgm:spPr/>
      <dgm:t>
        <a:bodyPr/>
        <a:lstStyle/>
        <a:p>
          <a:r>
            <a:rPr lang="es-MX"/>
            <a:t>Postulación por Mayoría Relativa.</a:t>
          </a:r>
          <a:endParaRPr lang="en-US"/>
        </a:p>
      </dgm:t>
    </dgm:pt>
    <dgm:pt modelId="{17F575F8-D010-45DA-9EDD-D5190551521F}" type="parTrans" cxnId="{DD4CD4E6-25F8-42EF-86B4-075E6FFAFFAC}">
      <dgm:prSet/>
      <dgm:spPr/>
      <dgm:t>
        <a:bodyPr/>
        <a:lstStyle/>
        <a:p>
          <a:endParaRPr lang="en-US"/>
        </a:p>
      </dgm:t>
    </dgm:pt>
    <dgm:pt modelId="{286B4569-D654-4FD6-AEEE-D6A797A2B258}" type="sibTrans" cxnId="{DD4CD4E6-25F8-42EF-86B4-075E6FFAFFAC}">
      <dgm:prSet/>
      <dgm:spPr/>
      <dgm:t>
        <a:bodyPr/>
        <a:lstStyle/>
        <a:p>
          <a:endParaRPr lang="en-US"/>
        </a:p>
      </dgm:t>
    </dgm:pt>
    <dgm:pt modelId="{9E9BE7E2-B8D8-403D-AFBD-CE5640AE625F}">
      <dgm:prSet/>
      <dgm:spPr/>
      <dgm:t>
        <a:bodyPr/>
        <a:lstStyle/>
        <a:p>
          <a:r>
            <a:rPr lang="es-MX"/>
            <a:t>Inclusión en las listas de Representación Proporcional Ordinaria</a:t>
          </a:r>
          <a:endParaRPr lang="en-US"/>
        </a:p>
      </dgm:t>
    </dgm:pt>
    <dgm:pt modelId="{ABCAC32E-CE47-447A-A639-39860EF75EB4}" type="parTrans" cxnId="{CBD97111-C1AD-4ACF-8AEF-02C7D9411129}">
      <dgm:prSet/>
      <dgm:spPr/>
      <dgm:t>
        <a:bodyPr/>
        <a:lstStyle/>
        <a:p>
          <a:endParaRPr lang="en-US"/>
        </a:p>
      </dgm:t>
    </dgm:pt>
    <dgm:pt modelId="{5389B61C-4975-48C1-9A2C-D2E46C66E817}" type="sibTrans" cxnId="{CBD97111-C1AD-4ACF-8AEF-02C7D9411129}">
      <dgm:prSet/>
      <dgm:spPr/>
      <dgm:t>
        <a:bodyPr/>
        <a:lstStyle/>
        <a:p>
          <a:endParaRPr lang="en-US"/>
        </a:p>
      </dgm:t>
    </dgm:pt>
    <dgm:pt modelId="{52498E61-DB12-4FE6-850F-335A41DFAD55}">
      <dgm:prSet/>
      <dgm:spPr/>
      <dgm:t>
        <a:bodyPr/>
        <a:lstStyle/>
        <a:p>
          <a:r>
            <a:rPr lang="es-MX" dirty="0"/>
            <a:t>Inclusión en la Lista de Representación Proporcional Reservada o de Grupo en Situación de Vulnerabilidad (junto con otros grupos).  </a:t>
          </a:r>
          <a:endParaRPr lang="en-US" dirty="0"/>
        </a:p>
      </dgm:t>
    </dgm:pt>
    <dgm:pt modelId="{7AF3EEC2-7D6D-4D81-9C49-27CB59ADB413}" type="parTrans" cxnId="{66669E30-F7A1-4EE1-B071-059CB43C89F0}">
      <dgm:prSet/>
      <dgm:spPr/>
      <dgm:t>
        <a:bodyPr/>
        <a:lstStyle/>
        <a:p>
          <a:endParaRPr lang="en-US"/>
        </a:p>
      </dgm:t>
    </dgm:pt>
    <dgm:pt modelId="{F09A32B1-C84E-46D6-9C15-933790F32C1F}" type="sibTrans" cxnId="{66669E30-F7A1-4EE1-B071-059CB43C89F0}">
      <dgm:prSet/>
      <dgm:spPr/>
      <dgm:t>
        <a:bodyPr/>
        <a:lstStyle/>
        <a:p>
          <a:endParaRPr lang="en-US"/>
        </a:p>
      </dgm:t>
    </dgm:pt>
    <dgm:pt modelId="{E3EE3C43-E0F8-4B97-8EBD-6B477D3A0448}">
      <dgm:prSet/>
      <dgm:spPr/>
      <dgm:t>
        <a:bodyPr/>
        <a:lstStyle/>
        <a:p>
          <a:r>
            <a:rPr lang="es-MX"/>
            <a:t>Que la acción afirmativa garantice la representación efectiva.</a:t>
          </a:r>
          <a:endParaRPr lang="en-US"/>
        </a:p>
      </dgm:t>
    </dgm:pt>
    <dgm:pt modelId="{FD503B3E-B6F9-4B6C-BB16-24B68A89A20B}" type="parTrans" cxnId="{45586CFB-DF31-4DB8-A7C9-EAED1718A407}">
      <dgm:prSet/>
      <dgm:spPr/>
      <dgm:t>
        <a:bodyPr/>
        <a:lstStyle/>
        <a:p>
          <a:endParaRPr lang="en-US"/>
        </a:p>
      </dgm:t>
    </dgm:pt>
    <dgm:pt modelId="{74D8B97B-226E-447E-9D7B-2441706D1FA6}" type="sibTrans" cxnId="{45586CFB-DF31-4DB8-A7C9-EAED1718A407}">
      <dgm:prSet/>
      <dgm:spPr/>
      <dgm:t>
        <a:bodyPr/>
        <a:lstStyle/>
        <a:p>
          <a:endParaRPr lang="en-US"/>
        </a:p>
      </dgm:t>
    </dgm:pt>
    <dgm:pt modelId="{6B987DA3-8B57-4498-9DBC-0D3820A5A3A3}">
      <dgm:prSet/>
      <dgm:spPr/>
      <dgm:t>
        <a:bodyPr/>
        <a:lstStyle/>
        <a:p>
          <a:r>
            <a:rPr lang="es-MX" dirty="0"/>
            <a:t>A través de reglas que permitan la integración de al menos una persona de cada grupo, en función de su representación cuantitativa y cualitativa. </a:t>
          </a:r>
          <a:endParaRPr lang="en-US" dirty="0"/>
        </a:p>
      </dgm:t>
    </dgm:pt>
    <dgm:pt modelId="{3B96C44D-7D7C-4C7A-966A-1F57735B2947}" type="parTrans" cxnId="{71C61444-8411-41E5-AF07-115B03543B5B}">
      <dgm:prSet/>
      <dgm:spPr/>
      <dgm:t>
        <a:bodyPr/>
        <a:lstStyle/>
        <a:p>
          <a:endParaRPr lang="en-US"/>
        </a:p>
      </dgm:t>
    </dgm:pt>
    <dgm:pt modelId="{5B943D80-D176-425D-A9CE-E21F1B53DEA7}" type="sibTrans" cxnId="{71C61444-8411-41E5-AF07-115B03543B5B}">
      <dgm:prSet/>
      <dgm:spPr/>
      <dgm:t>
        <a:bodyPr/>
        <a:lstStyle/>
        <a:p>
          <a:endParaRPr lang="en-US"/>
        </a:p>
      </dgm:t>
    </dgm:pt>
    <dgm:pt modelId="{AA9B2900-9297-42FE-9222-4F1909C6BD79}" type="pres">
      <dgm:prSet presAssocID="{EA1C7960-F9D4-43F4-8F2A-8ADFE4E07FE5}" presName="root" presStyleCnt="0">
        <dgm:presLayoutVars>
          <dgm:dir/>
          <dgm:resizeHandles val="exact"/>
        </dgm:presLayoutVars>
      </dgm:prSet>
      <dgm:spPr/>
    </dgm:pt>
    <dgm:pt modelId="{B3B47BB1-1016-4DAC-AE8E-9F853215CFC0}" type="pres">
      <dgm:prSet presAssocID="{F6E48045-BE2A-420E-9039-4F3C96A54E63}" presName="compNode" presStyleCnt="0"/>
      <dgm:spPr/>
    </dgm:pt>
    <dgm:pt modelId="{667C0D5B-AAA6-4D8B-A6E3-5FD49376CE2F}" type="pres">
      <dgm:prSet presAssocID="{F6E48045-BE2A-420E-9039-4F3C96A54E63}" presName="bgRect" presStyleLbl="bgShp" presStyleIdx="0" presStyleCnt="2"/>
      <dgm:spPr/>
    </dgm:pt>
    <dgm:pt modelId="{F2E3F5F4-5592-4A40-8F98-9E0F1903B8B5}" type="pres">
      <dgm:prSet presAssocID="{F6E48045-BE2A-420E-9039-4F3C96A54E6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6603DA73-1685-407A-8D23-304A9DC080E7}" type="pres">
      <dgm:prSet presAssocID="{F6E48045-BE2A-420E-9039-4F3C96A54E63}" presName="spaceRect" presStyleCnt="0"/>
      <dgm:spPr/>
    </dgm:pt>
    <dgm:pt modelId="{F54B5973-9D49-4D37-BD5F-3BDD2DF6FB0D}" type="pres">
      <dgm:prSet presAssocID="{F6E48045-BE2A-420E-9039-4F3C96A54E63}" presName="parTx" presStyleLbl="revTx" presStyleIdx="0" presStyleCnt="4">
        <dgm:presLayoutVars>
          <dgm:chMax val="0"/>
          <dgm:chPref val="0"/>
        </dgm:presLayoutVars>
      </dgm:prSet>
      <dgm:spPr/>
    </dgm:pt>
    <dgm:pt modelId="{FCBA6154-900C-4DF0-B04A-58D8C52F5B33}" type="pres">
      <dgm:prSet presAssocID="{F6E48045-BE2A-420E-9039-4F3C96A54E63}" presName="desTx" presStyleLbl="revTx" presStyleIdx="1" presStyleCnt="4">
        <dgm:presLayoutVars/>
      </dgm:prSet>
      <dgm:spPr/>
    </dgm:pt>
    <dgm:pt modelId="{6E35C50C-823E-4633-9CCC-D058009E28B2}" type="pres">
      <dgm:prSet presAssocID="{E6B57136-F347-4A82-9E11-E93B5AA2A397}" presName="sibTrans" presStyleCnt="0"/>
      <dgm:spPr/>
    </dgm:pt>
    <dgm:pt modelId="{92921E3B-993F-4CAB-8A7E-4E0F4D06903A}" type="pres">
      <dgm:prSet presAssocID="{E3EE3C43-E0F8-4B97-8EBD-6B477D3A0448}" presName="compNode" presStyleCnt="0"/>
      <dgm:spPr/>
    </dgm:pt>
    <dgm:pt modelId="{59E2FD16-3BDB-4FE4-BACB-53CE58A3046F}" type="pres">
      <dgm:prSet presAssocID="{E3EE3C43-E0F8-4B97-8EBD-6B477D3A0448}" presName="bgRect" presStyleLbl="bgShp" presStyleIdx="1" presStyleCnt="2"/>
      <dgm:spPr/>
    </dgm:pt>
    <dgm:pt modelId="{05E61C1C-562C-4FC6-81DD-B3B4E0C210D1}" type="pres">
      <dgm:prSet presAssocID="{E3EE3C43-E0F8-4B97-8EBD-6B477D3A04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70A5DEED-E9CC-41DA-97BD-3CF0A58F3A71}" type="pres">
      <dgm:prSet presAssocID="{E3EE3C43-E0F8-4B97-8EBD-6B477D3A0448}" presName="spaceRect" presStyleCnt="0"/>
      <dgm:spPr/>
    </dgm:pt>
    <dgm:pt modelId="{B7EDAFE2-510E-4E23-9BA5-801A1D1B089F}" type="pres">
      <dgm:prSet presAssocID="{E3EE3C43-E0F8-4B97-8EBD-6B477D3A0448}" presName="parTx" presStyleLbl="revTx" presStyleIdx="2" presStyleCnt="4">
        <dgm:presLayoutVars>
          <dgm:chMax val="0"/>
          <dgm:chPref val="0"/>
        </dgm:presLayoutVars>
      </dgm:prSet>
      <dgm:spPr/>
    </dgm:pt>
    <dgm:pt modelId="{8B058A6F-1886-4D3B-B6DD-8BC5F65EB28F}" type="pres">
      <dgm:prSet presAssocID="{E3EE3C43-E0F8-4B97-8EBD-6B477D3A0448}" presName="desTx" presStyleLbl="revTx" presStyleIdx="3" presStyleCnt="4">
        <dgm:presLayoutVars/>
      </dgm:prSet>
      <dgm:spPr/>
    </dgm:pt>
  </dgm:ptLst>
  <dgm:cxnLst>
    <dgm:cxn modelId="{CBD97111-C1AD-4ACF-8AEF-02C7D9411129}" srcId="{F6E48045-BE2A-420E-9039-4F3C96A54E63}" destId="{9E9BE7E2-B8D8-403D-AFBD-CE5640AE625F}" srcOrd="1" destOrd="0" parTransId="{ABCAC32E-CE47-447A-A639-39860EF75EB4}" sibTransId="{5389B61C-4975-48C1-9A2C-D2E46C66E817}"/>
    <dgm:cxn modelId="{339E7E24-768E-4B82-9D93-90680BCD33FD}" type="presOf" srcId="{52498E61-DB12-4FE6-850F-335A41DFAD55}" destId="{FCBA6154-900C-4DF0-B04A-58D8C52F5B33}" srcOrd="0" destOrd="2" presId="urn:microsoft.com/office/officeart/2018/2/layout/IconVerticalSolidList"/>
    <dgm:cxn modelId="{66669E30-F7A1-4EE1-B071-059CB43C89F0}" srcId="{F6E48045-BE2A-420E-9039-4F3C96A54E63}" destId="{52498E61-DB12-4FE6-850F-335A41DFAD55}" srcOrd="2" destOrd="0" parTransId="{7AF3EEC2-7D6D-4D81-9C49-27CB59ADB413}" sibTransId="{F09A32B1-C84E-46D6-9C15-933790F32C1F}"/>
    <dgm:cxn modelId="{71C61444-8411-41E5-AF07-115B03543B5B}" srcId="{E3EE3C43-E0F8-4B97-8EBD-6B477D3A0448}" destId="{6B987DA3-8B57-4498-9DBC-0D3820A5A3A3}" srcOrd="0" destOrd="0" parTransId="{3B96C44D-7D7C-4C7A-966A-1F57735B2947}" sibTransId="{5B943D80-D176-425D-A9CE-E21F1B53DEA7}"/>
    <dgm:cxn modelId="{A611AC4A-8294-4AAA-BFF7-5D0F2C9E2CEA}" type="presOf" srcId="{EA1C7960-F9D4-43F4-8F2A-8ADFE4E07FE5}" destId="{AA9B2900-9297-42FE-9222-4F1909C6BD79}" srcOrd="0" destOrd="0" presId="urn:microsoft.com/office/officeart/2018/2/layout/IconVerticalSolidList"/>
    <dgm:cxn modelId="{6303FA4F-2F4F-44F8-8536-7A051A5A726B}" srcId="{EA1C7960-F9D4-43F4-8F2A-8ADFE4E07FE5}" destId="{F6E48045-BE2A-420E-9039-4F3C96A54E63}" srcOrd="0" destOrd="0" parTransId="{781461DB-CE31-482D-B6AD-6E0685F5D028}" sibTransId="{E6B57136-F347-4A82-9E11-E93B5AA2A397}"/>
    <dgm:cxn modelId="{4550BA57-D27E-4900-BD02-68857199FF64}" type="presOf" srcId="{3287EFA6-1DF4-461A-8279-2FFBB3838F18}" destId="{FCBA6154-900C-4DF0-B04A-58D8C52F5B33}" srcOrd="0" destOrd="0" presId="urn:microsoft.com/office/officeart/2018/2/layout/IconVerticalSolidList"/>
    <dgm:cxn modelId="{11330D76-376D-40CF-A9DC-42EE3EF1B490}" type="presOf" srcId="{F6E48045-BE2A-420E-9039-4F3C96A54E63}" destId="{F54B5973-9D49-4D37-BD5F-3BDD2DF6FB0D}" srcOrd="0" destOrd="0" presId="urn:microsoft.com/office/officeart/2018/2/layout/IconVerticalSolidList"/>
    <dgm:cxn modelId="{4A41EA8A-0959-4727-B34C-41179BC3F60F}" type="presOf" srcId="{E3EE3C43-E0F8-4B97-8EBD-6B477D3A0448}" destId="{B7EDAFE2-510E-4E23-9BA5-801A1D1B089F}" srcOrd="0" destOrd="0" presId="urn:microsoft.com/office/officeart/2018/2/layout/IconVerticalSolidList"/>
    <dgm:cxn modelId="{41C1BC96-1B9B-489A-9A1F-A1B6D534C49E}" type="presOf" srcId="{6B987DA3-8B57-4498-9DBC-0D3820A5A3A3}" destId="{8B058A6F-1886-4D3B-B6DD-8BC5F65EB28F}" srcOrd="0" destOrd="0" presId="urn:microsoft.com/office/officeart/2018/2/layout/IconVerticalSolidList"/>
    <dgm:cxn modelId="{A58F54BC-B401-4D32-A89B-7CAC58E15F65}" type="presOf" srcId="{9E9BE7E2-B8D8-403D-AFBD-CE5640AE625F}" destId="{FCBA6154-900C-4DF0-B04A-58D8C52F5B33}" srcOrd="0" destOrd="1" presId="urn:microsoft.com/office/officeart/2018/2/layout/IconVerticalSolidList"/>
    <dgm:cxn modelId="{DD4CD4E6-25F8-42EF-86B4-075E6FFAFFAC}" srcId="{F6E48045-BE2A-420E-9039-4F3C96A54E63}" destId="{3287EFA6-1DF4-461A-8279-2FFBB3838F18}" srcOrd="0" destOrd="0" parTransId="{17F575F8-D010-45DA-9EDD-D5190551521F}" sibTransId="{286B4569-D654-4FD6-AEEE-D6A797A2B258}"/>
    <dgm:cxn modelId="{45586CFB-DF31-4DB8-A7C9-EAED1718A407}" srcId="{EA1C7960-F9D4-43F4-8F2A-8ADFE4E07FE5}" destId="{E3EE3C43-E0F8-4B97-8EBD-6B477D3A0448}" srcOrd="1" destOrd="0" parTransId="{FD503B3E-B6F9-4B6C-BB16-24B68A89A20B}" sibTransId="{74D8B97B-226E-447E-9D7B-2441706D1FA6}"/>
    <dgm:cxn modelId="{3E1AB558-931A-49F5-A6C7-7288B802FEDA}" type="presParOf" srcId="{AA9B2900-9297-42FE-9222-4F1909C6BD79}" destId="{B3B47BB1-1016-4DAC-AE8E-9F853215CFC0}" srcOrd="0" destOrd="0" presId="urn:microsoft.com/office/officeart/2018/2/layout/IconVerticalSolidList"/>
    <dgm:cxn modelId="{874E6F80-03AC-4A8B-9320-745213603042}" type="presParOf" srcId="{B3B47BB1-1016-4DAC-AE8E-9F853215CFC0}" destId="{667C0D5B-AAA6-4D8B-A6E3-5FD49376CE2F}" srcOrd="0" destOrd="0" presId="urn:microsoft.com/office/officeart/2018/2/layout/IconVerticalSolidList"/>
    <dgm:cxn modelId="{D4BEE355-F5AA-447D-97A7-C734962E42B4}" type="presParOf" srcId="{B3B47BB1-1016-4DAC-AE8E-9F853215CFC0}" destId="{F2E3F5F4-5592-4A40-8F98-9E0F1903B8B5}" srcOrd="1" destOrd="0" presId="urn:microsoft.com/office/officeart/2018/2/layout/IconVerticalSolidList"/>
    <dgm:cxn modelId="{A67A6746-752C-4D07-9F16-F31EF72083C2}" type="presParOf" srcId="{B3B47BB1-1016-4DAC-AE8E-9F853215CFC0}" destId="{6603DA73-1685-407A-8D23-304A9DC080E7}" srcOrd="2" destOrd="0" presId="urn:microsoft.com/office/officeart/2018/2/layout/IconVerticalSolidList"/>
    <dgm:cxn modelId="{ACA5DC95-A6A9-4F16-A16B-9651F8C7F2DE}" type="presParOf" srcId="{B3B47BB1-1016-4DAC-AE8E-9F853215CFC0}" destId="{F54B5973-9D49-4D37-BD5F-3BDD2DF6FB0D}" srcOrd="3" destOrd="0" presId="urn:microsoft.com/office/officeart/2018/2/layout/IconVerticalSolidList"/>
    <dgm:cxn modelId="{46FA5E75-BF98-4536-8DEF-2794DD4B440F}" type="presParOf" srcId="{B3B47BB1-1016-4DAC-AE8E-9F853215CFC0}" destId="{FCBA6154-900C-4DF0-B04A-58D8C52F5B33}" srcOrd="4" destOrd="0" presId="urn:microsoft.com/office/officeart/2018/2/layout/IconVerticalSolidList"/>
    <dgm:cxn modelId="{482C0476-B6F4-4834-AE17-26A3C87CC276}" type="presParOf" srcId="{AA9B2900-9297-42FE-9222-4F1909C6BD79}" destId="{6E35C50C-823E-4633-9CCC-D058009E28B2}" srcOrd="1" destOrd="0" presId="urn:microsoft.com/office/officeart/2018/2/layout/IconVerticalSolidList"/>
    <dgm:cxn modelId="{36124C28-EA89-4958-B09A-A83558FAC914}" type="presParOf" srcId="{AA9B2900-9297-42FE-9222-4F1909C6BD79}" destId="{92921E3B-993F-4CAB-8A7E-4E0F4D06903A}" srcOrd="2" destOrd="0" presId="urn:microsoft.com/office/officeart/2018/2/layout/IconVerticalSolidList"/>
    <dgm:cxn modelId="{892C8A5D-2C3F-4018-BFA8-C5B09DCE0C51}" type="presParOf" srcId="{92921E3B-993F-4CAB-8A7E-4E0F4D06903A}" destId="{59E2FD16-3BDB-4FE4-BACB-53CE58A3046F}" srcOrd="0" destOrd="0" presId="urn:microsoft.com/office/officeart/2018/2/layout/IconVerticalSolidList"/>
    <dgm:cxn modelId="{CADF6201-03D7-4B06-8E0B-0352C77C093B}" type="presParOf" srcId="{92921E3B-993F-4CAB-8A7E-4E0F4D06903A}" destId="{05E61C1C-562C-4FC6-81DD-B3B4E0C210D1}" srcOrd="1" destOrd="0" presId="urn:microsoft.com/office/officeart/2018/2/layout/IconVerticalSolidList"/>
    <dgm:cxn modelId="{0D45701C-3CDC-4C81-B86A-84C7EB8D7C25}" type="presParOf" srcId="{92921E3B-993F-4CAB-8A7E-4E0F4D06903A}" destId="{70A5DEED-E9CC-41DA-97BD-3CF0A58F3A71}" srcOrd="2" destOrd="0" presId="urn:microsoft.com/office/officeart/2018/2/layout/IconVerticalSolidList"/>
    <dgm:cxn modelId="{EB9D3300-95EF-4807-8870-FB25E752A061}" type="presParOf" srcId="{92921E3B-993F-4CAB-8A7E-4E0F4D06903A}" destId="{B7EDAFE2-510E-4E23-9BA5-801A1D1B089F}" srcOrd="3" destOrd="0" presId="urn:microsoft.com/office/officeart/2018/2/layout/IconVerticalSolidList"/>
    <dgm:cxn modelId="{6575FB11-FA1D-4413-93D9-018470516607}" type="presParOf" srcId="{92921E3B-993F-4CAB-8A7E-4E0F4D06903A}" destId="{8B058A6F-1886-4D3B-B6DD-8BC5F65EB28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6C4CB-8C22-764E-9423-2E0389CB766F}">
      <dsp:nvSpPr>
        <dsp:cNvPr id="0" name=""/>
        <dsp:cNvSpPr/>
      </dsp:nvSpPr>
      <dsp:spPr>
        <a:xfrm>
          <a:off x="0" y="540790"/>
          <a:ext cx="10515600" cy="105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Se ordenó al CG del IEC diseñar e instrumentar acciones afirmativas en favor de personas LGBTTTIQ+</a:t>
          </a:r>
          <a:endParaRPr lang="en-US" sz="1900" kern="1200" dirty="0"/>
        </a:p>
      </dsp:txBody>
      <dsp:txXfrm>
        <a:off x="51444" y="592234"/>
        <a:ext cx="10412712" cy="950952"/>
      </dsp:txXfrm>
    </dsp:sp>
    <dsp:sp modelId="{FC197E7A-165C-914E-9A2C-1D0111307081}">
      <dsp:nvSpPr>
        <dsp:cNvPr id="0" name=""/>
        <dsp:cNvSpPr/>
      </dsp:nvSpPr>
      <dsp:spPr>
        <a:xfrm>
          <a:off x="0" y="1649351"/>
          <a:ext cx="10515600" cy="1053840"/>
        </a:xfrm>
        <a:prstGeom prst="roundRect">
          <a:avLst/>
        </a:prstGeom>
        <a:solidFill>
          <a:schemeClr val="accent2">
            <a:hueOff val="-638687"/>
            <a:satOff val="1755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Se vinculó al Congreso del estado para que, conforme su periodo legislativo, incorpore acciones afirmativas -cuotas, reglas de compensación, de alternancia o cualquier otra medida de discriminación positiva- tanto en el principio de mayoría relativa como proporcional, a favor de la comunidad LGBTTTI+</a:t>
          </a:r>
          <a:endParaRPr lang="en-US" sz="1900" kern="1200" dirty="0"/>
        </a:p>
      </dsp:txBody>
      <dsp:txXfrm>
        <a:off x="51444" y="1700795"/>
        <a:ext cx="10412712" cy="950952"/>
      </dsp:txXfrm>
    </dsp:sp>
    <dsp:sp modelId="{39E534E1-03E4-DF43-92DA-9230AE1C5B5F}">
      <dsp:nvSpPr>
        <dsp:cNvPr id="0" name=""/>
        <dsp:cNvSpPr/>
      </dsp:nvSpPr>
      <dsp:spPr>
        <a:xfrm>
          <a:off x="0" y="2757912"/>
          <a:ext cx="10515600" cy="1053840"/>
        </a:xfrm>
        <a:prstGeom prst="roundRect">
          <a:avLst/>
        </a:prstGeom>
        <a:solidFill>
          <a:schemeClr val="accent2">
            <a:hueOff val="-1277375"/>
            <a:satOff val="3509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 dirty="0"/>
            <a:t>Se exhortó a los partidos políticos para impulsar y promover la participación de personas LGBTTTIQ+, y en la medida de sus procesos internos, les incluyan en los registros de candidaturas para el proceso electoral.</a:t>
          </a:r>
          <a:endParaRPr lang="en-US" sz="1900" kern="1200" dirty="0"/>
        </a:p>
      </dsp:txBody>
      <dsp:txXfrm>
        <a:off x="51444" y="2809356"/>
        <a:ext cx="10412712" cy="950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3548-6F7D-EA47-B819-6FEFA4A0F603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E982D-B519-B842-9E61-547529B3A699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La sentencia vincula al Instituto Electoral de Coahuila para que contemple medidas afirmativas de inclusión que tengan como objeto acelerar los derechos políticos de las personas con discapacidad y visibilizar su participación pública en el próximo proceso electoral, en cargos de elección popular y funciones electorales del IEC.</a:t>
          </a:r>
          <a:endParaRPr lang="en-US" sz="1900" kern="1200" dirty="0"/>
        </a:p>
      </dsp:txBody>
      <dsp:txXfrm>
        <a:off x="696297" y="538547"/>
        <a:ext cx="4171627" cy="2590157"/>
      </dsp:txXfrm>
    </dsp:sp>
    <dsp:sp modelId="{4D76CD55-9DF6-B545-B049-37A8D3780652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44AB0-52AA-1A4C-A071-4B2825417A31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/>
            <a:t>Recomiendan de manera enunciativa más no limitativa: cuotas para el acceso de personas a cargos públicos. </a:t>
          </a:r>
          <a:endParaRPr lang="en-US" sz="1900" kern="120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C0D5B-AAA6-4D8B-A6E3-5FD49376CE2F}">
      <dsp:nvSpPr>
        <dsp:cNvPr id="0" name=""/>
        <dsp:cNvSpPr/>
      </dsp:nvSpPr>
      <dsp:spPr>
        <a:xfrm>
          <a:off x="0" y="637810"/>
          <a:ext cx="11011896" cy="11774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3F5F4-5592-4A40-8F98-9E0F1903B8B5}">
      <dsp:nvSpPr>
        <dsp:cNvPr id="0" name=""/>
        <dsp:cNvSpPr/>
      </dsp:nvSpPr>
      <dsp:spPr>
        <a:xfrm>
          <a:off x="356192" y="902746"/>
          <a:ext cx="647622" cy="6476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B5973-9D49-4D37-BD5F-3BDD2DF6FB0D}">
      <dsp:nvSpPr>
        <dsp:cNvPr id="0" name=""/>
        <dsp:cNvSpPr/>
      </dsp:nvSpPr>
      <dsp:spPr>
        <a:xfrm>
          <a:off x="1360007" y="637810"/>
          <a:ext cx="4955353" cy="1177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18" tIns="124618" rIns="124618" bIns="12461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Que la acción afirmativa incluya todos los principios de representación.</a:t>
          </a:r>
          <a:endParaRPr lang="en-US" sz="2400" kern="1200"/>
        </a:p>
      </dsp:txBody>
      <dsp:txXfrm>
        <a:off x="1360007" y="637810"/>
        <a:ext cx="4955353" cy="1177495"/>
      </dsp:txXfrm>
    </dsp:sp>
    <dsp:sp modelId="{FCBA6154-900C-4DF0-B04A-58D8C52F5B33}">
      <dsp:nvSpPr>
        <dsp:cNvPr id="0" name=""/>
        <dsp:cNvSpPr/>
      </dsp:nvSpPr>
      <dsp:spPr>
        <a:xfrm>
          <a:off x="6315360" y="637810"/>
          <a:ext cx="4696535" cy="1177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18" tIns="124618" rIns="124618" bIns="12461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/>
            <a:t>Postulación por Mayoría Relativa.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/>
            <a:t>Inclusión en las listas de Representación Proporcional Ordinaria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Inclusión en la Lista de Representación Proporcional Reservada o de Grupo en Situación de Vulnerabilidad (junto con otros grupos).  </a:t>
          </a:r>
          <a:endParaRPr lang="en-US" sz="1300" kern="1200" dirty="0"/>
        </a:p>
      </dsp:txBody>
      <dsp:txXfrm>
        <a:off x="6315360" y="637810"/>
        <a:ext cx="4696535" cy="1177495"/>
      </dsp:txXfrm>
    </dsp:sp>
    <dsp:sp modelId="{59E2FD16-3BDB-4FE4-BACB-53CE58A3046F}">
      <dsp:nvSpPr>
        <dsp:cNvPr id="0" name=""/>
        <dsp:cNvSpPr/>
      </dsp:nvSpPr>
      <dsp:spPr>
        <a:xfrm>
          <a:off x="0" y="2109679"/>
          <a:ext cx="11011896" cy="11774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61C1C-562C-4FC6-81DD-B3B4E0C210D1}">
      <dsp:nvSpPr>
        <dsp:cNvPr id="0" name=""/>
        <dsp:cNvSpPr/>
      </dsp:nvSpPr>
      <dsp:spPr>
        <a:xfrm>
          <a:off x="356192" y="2374615"/>
          <a:ext cx="647622" cy="6476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DAFE2-510E-4E23-9BA5-801A1D1B089F}">
      <dsp:nvSpPr>
        <dsp:cNvPr id="0" name=""/>
        <dsp:cNvSpPr/>
      </dsp:nvSpPr>
      <dsp:spPr>
        <a:xfrm>
          <a:off x="1360007" y="2109679"/>
          <a:ext cx="4955353" cy="1177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18" tIns="124618" rIns="124618" bIns="12461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Que la acción afirmativa garantice la representación efectiva.</a:t>
          </a:r>
          <a:endParaRPr lang="en-US" sz="2400" kern="1200"/>
        </a:p>
      </dsp:txBody>
      <dsp:txXfrm>
        <a:off x="1360007" y="2109679"/>
        <a:ext cx="4955353" cy="1177495"/>
      </dsp:txXfrm>
    </dsp:sp>
    <dsp:sp modelId="{8B058A6F-1886-4D3B-B6DD-8BC5F65EB28F}">
      <dsp:nvSpPr>
        <dsp:cNvPr id="0" name=""/>
        <dsp:cNvSpPr/>
      </dsp:nvSpPr>
      <dsp:spPr>
        <a:xfrm>
          <a:off x="6315360" y="2109679"/>
          <a:ext cx="4696535" cy="1177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18" tIns="124618" rIns="124618" bIns="12461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A través de reglas que permitan la integración de al menos una persona de cada grupo, en función de su representación cuantitativa y cualitativa. </a:t>
          </a:r>
          <a:endParaRPr lang="en-US" sz="1300" kern="1200" dirty="0"/>
        </a:p>
      </dsp:txBody>
      <dsp:txXfrm>
        <a:off x="6315360" y="2109679"/>
        <a:ext cx="4696535" cy="117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9F9B5-0BFA-2D4C-A47B-CD23418127FB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D2F81-CBA7-624C-B167-0022DFAEAB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46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D2F81-CBA7-624C-B167-0022DFAEAB16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AD641-E775-DEBC-2339-9C7DD2BF4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D27AA2-5B91-7974-2D7D-0BE5EA862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86A44-E8CB-BB8C-0D18-DF2C717E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EB36A4-CFA7-E130-ACC7-30F33A55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563D2-8402-2464-7275-A64F0D01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83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106E7-6DAB-8876-697B-FB9EB930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E089F9-78C3-C382-951F-C6BD5CF0F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E16D9-FC22-850B-1758-41383972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E30380-5A0A-1717-6EAE-E47AFEB6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CE491-4293-A110-D5C4-C318896E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56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1B81E9-906D-B85A-9844-5585B6272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3347AA-BFE5-CB15-C9DD-353D20FF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AC8080-71C1-0985-1A94-9781B68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E8C2DC-FA0A-6B13-46C0-55AF819A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BF6262-E1D5-047D-680A-F95FC1E6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85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F37D4-7F64-95A2-611A-37176857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7E77BE-DABF-3E66-17B7-2F0F5036D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19D77-04A5-5026-3D8B-4DD5E77D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1C01FA-D7CC-C524-43AC-8E3B9BFA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655B73-9FFF-99AE-4BF9-BA6E10F0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96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568A3-2054-D97E-6B46-E9F2B9A1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FB3AFF-2813-1803-EFC6-A75631E7F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A5127-9151-BB0E-A9E3-7871E369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E29D9-9210-028F-9A99-C4F63EAC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2E99D-2B06-E255-E9E5-069C0FF0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43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85F4C-2AC7-404E-88F5-880A7881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8D55BD-9C20-D94E-9094-1C0B948B5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62DA73-E8A4-1E47-245D-87230672B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BD72CA-F75B-9AA1-117A-19FA01E7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C703C7-BDF5-4536-EC1D-D3672B32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8889F1-27EE-7291-E9D9-96E5AE6D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8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9D57-57A7-5614-0ABF-57A59FD1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F1C3F8-04F7-EBCD-682A-D7B61FE8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7138E3-94E0-4F77-7B0A-BDB27E509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B825C2-994D-A540-DF2D-34154023A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C6C3AB-A6F0-5378-0F85-6AFFDBE3E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92D0B5-E45F-1A9C-01BD-945FC8E9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83ADF7-F661-AF8A-6A78-C7639EC8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38DF51-316C-B058-4FA2-2938C42B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0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9C4EC-70E2-1986-D63D-8B58D8B2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8140ED-5B97-E9AE-8692-C11C0E5A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7F9BA6-C205-18FD-A06A-40B544CF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7231E3-3523-7DBE-2C09-4CD41479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72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D899F2-B5B2-E79C-1343-B24E2975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420BB4-DF3E-36BB-E446-C069345F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3B37C3-E83F-910C-7D14-70C18BF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63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3D54C-60F5-C15C-84DD-89E34650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58DCE7-F77A-3A3B-0453-FA64E83E4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D8A226-A7EE-7EC8-4CDF-412B5B20B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623BA9-B97B-7582-C810-3DF61162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F0C2E3-9F6F-3E4A-CD71-DC7BD1C5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F71BCD-B365-A31A-FA29-D20C4498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81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C89D1-EA4B-774E-4835-12160ECE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7E633A-30EA-2E97-B373-6EFDB019A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2551FF-7F31-0B46-E548-1ADEEA0EE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C4993C-7025-646E-62F0-E87EF2E0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CD359A-99CB-4025-044D-F9B9E926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40A346-3717-9CDB-33C5-B3A3D74E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57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A5D989E-39C6-1534-8C48-513DC71D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050D46-135D-C15D-3260-4A0194A02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C094D8-2B96-38AE-9F89-B5825926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5C28-2427-084F-970F-4B904FB8CE27}" type="datetimeFigureOut">
              <a:rPr lang="es-MX" smtClean="0"/>
              <a:t>22/11/22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768E1-219E-33C0-8416-46A9E1E09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AEC0EA-85E8-7AB5-D51B-EFDC84A7C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B0B4-FEBB-A149-887E-865243405F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78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tecz.org.mx/v2/estrados2/visor_sentencias5.php?opcion=1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z.org.mx/v2/estrados2/visor_sentencias5.php?opcion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6A8799-D7D0-34E2-C57F-62132E1DB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1772" y="1939159"/>
            <a:ext cx="7851456" cy="2751086"/>
          </a:xfrm>
        </p:spPr>
        <p:txBody>
          <a:bodyPr>
            <a:normAutofit/>
          </a:bodyPr>
          <a:lstStyle/>
          <a:p>
            <a:pPr algn="r"/>
            <a:r>
              <a:rPr lang="es-MX" sz="4700" dirty="0"/>
              <a:t>Acciones afirmativas propuestas para el Proceso Electoral Local 2023 - Coahuila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44601D-BD96-0466-32BF-E0A0CC972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s-MX" dirty="0"/>
              <a:t>Óscar Daniel Rodríguez Fuentes</a:t>
            </a:r>
          </a:p>
          <a:p>
            <a:pPr algn="r"/>
            <a:r>
              <a:rPr lang="es-MX" dirty="0"/>
              <a:t>Consejero Electoral</a:t>
            </a:r>
          </a:p>
        </p:txBody>
      </p:sp>
    </p:spTree>
    <p:extLst>
      <p:ext uri="{BB962C8B-B14F-4D97-AF65-F5344CB8AC3E}">
        <p14:creationId xmlns:p14="http://schemas.microsoft.com/office/powerpoint/2010/main" val="182777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1BAB6EC-2A1D-1D7A-E882-EC9C2C96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138" y="1957378"/>
            <a:ext cx="7543800" cy="3328997"/>
          </a:xfrm>
        </p:spPr>
        <p:txBody>
          <a:bodyPr>
            <a:normAutofit/>
          </a:bodyPr>
          <a:lstStyle/>
          <a:p>
            <a:pPr algn="ctr"/>
            <a:r>
              <a:rPr lang="es-MX" sz="3600" dirty="0">
                <a:solidFill>
                  <a:schemeClr val="tx2"/>
                </a:solidFill>
              </a:rPr>
              <a:t>¡Muchas gracias!</a:t>
            </a:r>
            <a:br>
              <a:rPr lang="es-MX" sz="3600" dirty="0">
                <a:solidFill>
                  <a:schemeClr val="tx2"/>
                </a:solidFill>
              </a:rPr>
            </a:br>
            <a:endParaRPr lang="es-MX" sz="36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24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8EBA51-8CF8-9E74-A5FE-3EE99C11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Las cuotas arcoíris como acciones afirmativas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FFBCB-0070-9A44-A83E-209C0B11E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Son una medida temporal compensatoria que garantiza que un grupo histórica y estructuralmente vulnerado pueda acceder a un espacio específico de representación dentro de los órganos electivos de toma de decisiones.</a:t>
            </a:r>
          </a:p>
        </p:txBody>
      </p:sp>
    </p:spTree>
    <p:extLst>
      <p:ext uri="{BB962C8B-B14F-4D97-AF65-F5344CB8AC3E}">
        <p14:creationId xmlns:p14="http://schemas.microsoft.com/office/powerpoint/2010/main" val="74835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AF33B0-FDF4-7F2F-64A4-3B401B78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MX" sz="4100" dirty="0">
                <a:solidFill>
                  <a:srgbClr val="FFFFFF"/>
                </a:solidFill>
              </a:rPr>
              <a:t>Las acciones afirmativas a la luz de la reforma constitucional y legal local del Estado de Coahuila.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7F3DA2-259B-E719-752A-4C3B1DF1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es-MX" dirty="0"/>
              <a:t>El 29 de septiembre de 2022, se publicó en el POE una reforma constitucional en la cual se establecen 3 sistemas de representación para las diputaciones locales:</a:t>
            </a:r>
          </a:p>
          <a:p>
            <a:pPr marL="0" indent="0" algn="just">
              <a:buNone/>
            </a:pPr>
            <a:endParaRPr lang="es-MX" dirty="0"/>
          </a:p>
          <a:p>
            <a:pPr lvl="1" algn="just"/>
            <a:r>
              <a:rPr lang="es-MX" dirty="0"/>
              <a:t>Mayoría relativa (16 diputaciones)</a:t>
            </a:r>
          </a:p>
          <a:p>
            <a:pPr lvl="1" algn="just"/>
            <a:r>
              <a:rPr lang="es-MX" dirty="0"/>
              <a:t>Representación proporcional ordinaria (9 diputaciones)</a:t>
            </a:r>
          </a:p>
          <a:p>
            <a:pPr lvl="1" algn="just"/>
            <a:r>
              <a:rPr lang="es-MX" dirty="0"/>
              <a:t>Representación proporcional de grupos históricamente vulnerados (2 diputaciones).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2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ECF703-C509-6A70-5E80-D9CB4BEE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s-MX" sz="3600"/>
              <a:t>Las acciones afirmativas a raíz de las sentencias </a:t>
            </a:r>
            <a:r>
              <a:rPr lang="es-ES_tradnl" sz="3600" b="1" u="sng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TECZ-RQ-2/2021 y TEC-RQ-3/2021 acumulado</a:t>
            </a:r>
            <a:r>
              <a:rPr lang="es-ES_tradnl" sz="3600" b="1" u="sng"/>
              <a:t>s</a:t>
            </a:r>
            <a:endParaRPr lang="es-MX" sz="3600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2F1E33BB-645B-46DF-8D62-7D0C3AE9E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37831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33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D0A300-83E3-8552-A9E0-0DA5FC85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s-MX" sz="4800"/>
              <a:t>La sentencia del TECZ-RQ-01/2022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B0A17D5-4DD2-4218-3A68-6678B6CAD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65041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03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1AE2C55-B588-B746-CB97-D897C36C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chemeClr val="tx2"/>
                </a:solidFill>
              </a:rPr>
              <a:t>En caso de juventudes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061546-95D6-F48A-F603-A549EEF2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s-MX" dirty="0">
                <a:solidFill>
                  <a:schemeClr val="tx2"/>
                </a:solidFill>
              </a:rPr>
              <a:t>Se propone que este grupo sea postulado en ambos principios de representación para garantizar su postulación  e integración al Congreso. </a:t>
            </a:r>
          </a:p>
        </p:txBody>
      </p:sp>
    </p:spTree>
    <p:extLst>
      <p:ext uri="{BB962C8B-B14F-4D97-AF65-F5344CB8AC3E}">
        <p14:creationId xmlns:p14="http://schemas.microsoft.com/office/powerpoint/2010/main" val="216858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ocument 1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0A0CF1-722B-C86C-6264-DD7150D8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Otros criterios jurisprudenciales en materia de cuotas</a:t>
            </a:r>
          </a:p>
        </p:txBody>
      </p:sp>
      <p:graphicFrame>
        <p:nvGraphicFramePr>
          <p:cNvPr id="13" name="3 Marcador de contenido">
            <a:extLst>
              <a:ext uri="{FF2B5EF4-FFF2-40B4-BE49-F238E27FC236}">
                <a16:creationId xmlns:a16="http://schemas.microsoft.com/office/drawing/2014/main" id="{68689E08-8EE6-6ECF-84C0-180F9BC7E2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796754"/>
              </p:ext>
            </p:extLst>
          </p:nvPr>
        </p:nvGraphicFramePr>
        <p:xfrm>
          <a:off x="4086226" y="913981"/>
          <a:ext cx="7844518" cy="540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894">
                <a:tc>
                  <a:txBody>
                    <a:bodyPr/>
                    <a:lstStyle/>
                    <a:p>
                      <a:r>
                        <a:rPr lang="es-MX" sz="1300" dirty="0"/>
                        <a:t>Temática</a:t>
                      </a:r>
                      <a:r>
                        <a:rPr lang="es-MX" sz="1300" baseline="0" dirty="0"/>
                        <a:t> de la acción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r>
                        <a:rPr lang="es-MX" sz="1300"/>
                        <a:t>Justificación  jurisdiccional</a:t>
                      </a:r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626">
                <a:tc>
                  <a:txBody>
                    <a:bodyPr/>
                    <a:lstStyle/>
                    <a:p>
                      <a:r>
                        <a:rPr lang="es-MX" sz="1300" dirty="0"/>
                        <a:t>La acción</a:t>
                      </a:r>
                      <a:r>
                        <a:rPr lang="es-MX" sz="1300" baseline="0" dirty="0"/>
                        <a:t> afirmativa debe ser una cuota específica para personas de la diversidad.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SM-JDC-59/2021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SUP-REC-117/2021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SUP-RAP-21/2021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SUP-JDC-951/2022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TECZ-RQ-2/2021 y TEC-RQ-3/2021</a:t>
                      </a:r>
                      <a:endParaRPr lang="es-ES_tradnl" sz="13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3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3">
                <a:tc>
                  <a:txBody>
                    <a:bodyPr/>
                    <a:lstStyle/>
                    <a:p>
                      <a:r>
                        <a:rPr lang="es-MX" sz="1300" dirty="0"/>
                        <a:t>La acción</a:t>
                      </a:r>
                      <a:r>
                        <a:rPr lang="es-MX" sz="1300" baseline="0" dirty="0"/>
                        <a:t> afirmativa </a:t>
                      </a:r>
                      <a:r>
                        <a:rPr lang="es-MX" sz="1300" dirty="0"/>
                        <a:t>debe ser por</a:t>
                      </a:r>
                      <a:r>
                        <a:rPr lang="es-MX" sz="1300" baseline="0" dirty="0"/>
                        <a:t> ambos principios MR y RP 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SX-JDC-62/2022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SUP-REC-123/2022</a:t>
                      </a:r>
                    </a:p>
                    <a:p>
                      <a:endParaRPr lang="es-MX" sz="1300" dirty="0"/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3">
                <a:tc>
                  <a:txBody>
                    <a:bodyPr/>
                    <a:lstStyle/>
                    <a:p>
                      <a:r>
                        <a:rPr lang="es-MX" sz="1300" dirty="0"/>
                        <a:t>La cuota puede fundarse en</a:t>
                      </a:r>
                      <a:r>
                        <a:rPr lang="es-MX" sz="1300" baseline="0" dirty="0"/>
                        <a:t> la Constitución y los Tratados Internacionales  y no necesita una ley habilitante, ni le aplica el artículo 105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r>
                        <a:rPr lang="es-ES_tradnl" sz="1300" b="1" u="sng" dirty="0"/>
                        <a:t>SUP-REC-117/2021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SUP-REC-123/2022</a:t>
                      </a:r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049">
                <a:tc>
                  <a:txBody>
                    <a:bodyPr/>
                    <a:lstStyle/>
                    <a:p>
                      <a:r>
                        <a:rPr lang="es-MX" sz="1300" dirty="0"/>
                        <a:t>La </a:t>
                      </a:r>
                      <a:r>
                        <a:rPr lang="es-MX" sz="1300" baseline="0" dirty="0"/>
                        <a:t> acción afirmativa puede establecerse incluso iniciado el proceso electoral y hasta el registro de las candidaturas.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u="sng" dirty="0"/>
                        <a:t>SUP-REC-123/2022</a:t>
                      </a:r>
                    </a:p>
                    <a:p>
                      <a:endParaRPr lang="es-MX" sz="1300" dirty="0"/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3">
                <a:tc>
                  <a:txBody>
                    <a:bodyPr/>
                    <a:lstStyle/>
                    <a:p>
                      <a:r>
                        <a:rPr lang="es-MX" sz="1300" dirty="0"/>
                        <a:t>Las acción afirmativa no violenta</a:t>
                      </a:r>
                      <a:r>
                        <a:rPr lang="es-MX" sz="1300" baseline="0" dirty="0"/>
                        <a:t> </a:t>
                      </a:r>
                      <a:r>
                        <a:rPr lang="es-MX" sz="1300" dirty="0"/>
                        <a:t>los</a:t>
                      </a:r>
                      <a:r>
                        <a:rPr lang="es-MX" sz="1300" baseline="0" dirty="0"/>
                        <a:t> principios de autoorganización y autodeterminación de los partidos, ni son óbice en la idelogía o plataforma política de los mismos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r>
                        <a:rPr lang="es-ES_tradnl" sz="1300" b="1" u="sng" dirty="0"/>
                        <a:t>SUP-REC-117/2021</a:t>
                      </a:r>
                      <a:endParaRPr lang="es-MX" sz="1300" dirty="0"/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1513">
                <a:tc>
                  <a:txBody>
                    <a:bodyPr/>
                    <a:lstStyle/>
                    <a:p>
                      <a:r>
                        <a:rPr lang="es-MX" sz="1300"/>
                        <a:t>En</a:t>
                      </a:r>
                      <a:r>
                        <a:rPr lang="es-MX" sz="1300" baseline="0"/>
                        <a:t> la </a:t>
                      </a:r>
                      <a:r>
                        <a:rPr lang="es-MX" sz="1300"/>
                        <a:t>acción</a:t>
                      </a:r>
                      <a:r>
                        <a:rPr lang="es-MX" sz="1300" baseline="0"/>
                        <a:t> afirmativa se deben respetar los datos personales</a:t>
                      </a:r>
                      <a:endParaRPr lang="es-MX" sz="1300"/>
                    </a:p>
                  </a:txBody>
                  <a:tcPr marL="63845" marR="63845" marT="31923" marB="31923"/>
                </a:tc>
                <a:tc>
                  <a:txBody>
                    <a:bodyPr/>
                    <a:lstStyle/>
                    <a:p>
                      <a:r>
                        <a:rPr lang="es-ES_tradnl" sz="1300" b="1" u="sng" dirty="0"/>
                        <a:t>SUP-REC-117/2021, en contradicción con el criterio del INAI (</a:t>
                      </a:r>
                      <a:r>
                        <a:rPr lang="es-MX" sz="1300" b="1" u="sng" dirty="0"/>
                        <a:t>RRA 10703/21  y lineamientos de “Conóceles” del INE)</a:t>
                      </a:r>
                    </a:p>
                  </a:txBody>
                  <a:tcPr marL="63845" marR="63845" marT="31923" marB="319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6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30CE57-ADF7-D509-8BD6-FC8C3066A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781324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s-MX" sz="3400" dirty="0"/>
              <a:t>¿Qué acciones afirmativas deberían establecerse para garantizar los derechos políticos de personas  LGBTTTIQA+, personas con discapacidad y jovenes?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74E0CBD-95DA-54FC-56FD-6B73C8325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238851"/>
              </p:ext>
            </p:extLst>
          </p:nvPr>
        </p:nvGraphicFramePr>
        <p:xfrm>
          <a:off x="535670" y="2560322"/>
          <a:ext cx="11011896" cy="3924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113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92BC17-194D-A514-97A9-7E4428B9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s-MX" sz="4600" dirty="0"/>
              <a:t>Diseño Institucional de las acciones.</a:t>
            </a:r>
          </a:p>
        </p:txBody>
      </p:sp>
      <p:grpSp>
        <p:nvGrpSpPr>
          <p:cNvPr id="26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EFA9E-1CBF-14AD-CC8D-B87B436BD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215111"/>
            <a:ext cx="10143668" cy="4147845"/>
          </a:xfrm>
        </p:spPr>
        <p:txBody>
          <a:bodyPr anchor="ctr">
            <a:normAutofit/>
          </a:bodyPr>
          <a:lstStyle/>
          <a:p>
            <a:r>
              <a:rPr lang="es-MX" sz="1900" dirty="0"/>
              <a:t>En los lineamientos se realizó:</a:t>
            </a:r>
          </a:p>
          <a:p>
            <a:pPr lvl="1"/>
            <a:r>
              <a:rPr lang="es-MX" sz="1900" dirty="0"/>
              <a:t>Se estableció la obligación a los partidos políticos nacionales y estatales y/o coalición a postular por MR en cualquiera de los distritos una (1) fórmula de personas LGBTTTIQA+ ,  una (1) fórmula de personas con discapacidad y una (1) fórmula de jóvene donde ambos integrantes de la misma pertenezcan al mismo grupo. </a:t>
            </a:r>
          </a:p>
          <a:p>
            <a:pPr lvl="1"/>
            <a:r>
              <a:rPr lang="es-MX" sz="1900" dirty="0"/>
              <a:t>Se estableció la obligación a los partidos políticos nacionales y estatales  y/o coalición de integrar listas de RP ordinaria con personas de los grupos antes mencionados, en la lista de representación proporcional a fin de que sea el Instituto el que pueda tomarlos de la misma, en caso de no haber representación bajo el principio de mayoría relativa (considerando reglas de ajuste).</a:t>
            </a:r>
          </a:p>
          <a:p>
            <a:pPr lvl="1"/>
            <a:r>
              <a:rPr lang="es-MX" sz="1900" dirty="0"/>
              <a:t>El sistema de RP específica quedaría tal como esta en la legislación actual. </a:t>
            </a:r>
          </a:p>
          <a:p>
            <a:pPr marL="457200" lvl="1" indent="0">
              <a:buNone/>
            </a:pP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1144319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15584</TotalTime>
  <Words>752</Words>
  <Application>Microsoft Macintosh PowerPoint</Application>
  <PresentationFormat>Panorámica</PresentationFormat>
  <Paragraphs>55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Acciones afirmativas propuestas para el Proceso Electoral Local 2023 - Coahuila</vt:lpstr>
      <vt:lpstr>Las cuotas arcoíris como acciones afirmativas</vt:lpstr>
      <vt:lpstr>Las acciones afirmativas a la luz de la reforma constitucional y legal local del Estado de Coahuila. </vt:lpstr>
      <vt:lpstr>Las acciones afirmativas a raíz de las sentencias TECZ-RQ-2/2021 y TEC-RQ-3/2021 acumulados</vt:lpstr>
      <vt:lpstr>La sentencia del TECZ-RQ-01/2022</vt:lpstr>
      <vt:lpstr>En caso de juventudes </vt:lpstr>
      <vt:lpstr>Otros criterios jurisprudenciales en materia de cuotas</vt:lpstr>
      <vt:lpstr>¿Qué acciones afirmativas deberían establecerse para garantizar los derechos políticos de personas  LGBTTTIQA+, personas con discapacidad y jovenes?</vt:lpstr>
      <vt:lpstr>Diseño Institucional de las acciones.</vt:lpstr>
      <vt:lpstr>¡Muchas gracias!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afirmativas propuestas para Proceso Electoral Local 2023 Coahuila.</dc:title>
  <dc:creator>OSCAR DANIEL RODRIGUEZ FUENTES</dc:creator>
  <cp:lastModifiedBy>OSCAR DANIEL RODRIGUEZ FUENTES</cp:lastModifiedBy>
  <cp:revision>9</cp:revision>
  <dcterms:created xsi:type="dcterms:W3CDTF">2022-10-07T19:06:36Z</dcterms:created>
  <dcterms:modified xsi:type="dcterms:W3CDTF">2022-11-22T16:19:42Z</dcterms:modified>
</cp:coreProperties>
</file>