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62" r:id="rId6"/>
    <p:sldId id="263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61"/>
  </p:normalViewPr>
  <p:slideViewPr>
    <p:cSldViewPr snapToGrid="0">
      <p:cViewPr varScale="1">
        <p:scale>
          <a:sx n="114" d="100"/>
          <a:sy n="114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532F4-2A90-EF41-AF6C-F288F36CC8E9}" type="datetimeFigureOut">
              <a:rPr lang="es-MX" smtClean="0"/>
              <a:t>12/04/24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2CE1-B579-B44E-8FB0-89D01023F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658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32CE1-B579-B44E-8FB0-89D01023FDF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0676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32CE1-B579-B44E-8FB0-89D01023FDF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9971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32CE1-B579-B44E-8FB0-89D01023FDF3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5409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32CE1-B579-B44E-8FB0-89D01023FDF3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00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32CE1-B579-B44E-8FB0-89D01023FDF3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6894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32CE1-B579-B44E-8FB0-89D01023FDF3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515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0D39D-81D5-C223-B782-DA8046E67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003228-C35E-4DAD-0444-91DBD7533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4C387D-DF98-E050-7510-60859C93E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D62-0D63-644B-9B20-F681620FEB1F}" type="datetimeFigureOut">
              <a:rPr lang="es-MX" smtClean="0"/>
              <a:t>12/04/24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106A2C-DEF6-B630-FF47-D1A428E1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F932C4-1D5B-B104-7C3B-FDC76A48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8785-E400-B34F-AABB-4E5D0199C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95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A7083-B5C9-80B0-9C42-1D6184C2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05B428-13D1-D683-0CA6-52C99230D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58695D-F182-6163-5981-85B3E942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D62-0D63-644B-9B20-F681620FEB1F}" type="datetimeFigureOut">
              <a:rPr lang="es-MX" smtClean="0"/>
              <a:t>12/04/24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600282-7014-B8FF-3F7A-C2F2C0C32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9157EA-95BD-A6C5-EA02-D75D08C3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8785-E400-B34F-AABB-4E5D0199C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43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879311-72C2-A40A-E73E-7DE6A498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C8A46C-92C3-E6C7-2636-D68F7E0BF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21D3F2-7A53-566B-7D0C-27012E48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D62-0D63-644B-9B20-F681620FEB1F}" type="datetimeFigureOut">
              <a:rPr lang="es-MX" smtClean="0"/>
              <a:t>12/04/24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123764-9994-8436-A324-6C6D3F69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15C551-10B7-19A3-3261-97C7BDAD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8785-E400-B34F-AABB-4E5D0199C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793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65954-6AC4-1DE7-D07E-44651DB1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71FE4C-0B4C-42A8-3A29-43BE7A256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39EE9B-7417-59BF-97D0-586DCA6D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D62-0D63-644B-9B20-F681620FEB1F}" type="datetimeFigureOut">
              <a:rPr lang="es-MX" smtClean="0"/>
              <a:t>12/04/24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A4921-3ED9-D50C-6C4A-33253E69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06C8D5-65B8-3F18-A714-B4F08AF8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8785-E400-B34F-AABB-4E5D0199C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599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AE9A5-6223-999A-D411-EB078A4F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512141-3D6E-DA3D-7C4B-0D95B690D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DF0FF5-B373-3ADE-0DD4-BA325198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D62-0D63-644B-9B20-F681620FEB1F}" type="datetimeFigureOut">
              <a:rPr lang="es-MX" smtClean="0"/>
              <a:t>12/04/24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645E43-DD2C-4FEE-234A-2F2F7448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DE5A21-199D-9718-AC73-51F8BA5A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8785-E400-B34F-AABB-4E5D0199C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114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7D585-73D0-3413-7EA6-0D50AD60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4D218E-3BF4-4AAA-CE0C-2E6735B1E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D012E-FE51-89D9-EB82-341373822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1AF48C-A409-369A-CFFB-EB483662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D62-0D63-644B-9B20-F681620FEB1F}" type="datetimeFigureOut">
              <a:rPr lang="es-MX" smtClean="0"/>
              <a:t>12/04/24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F9D247-DA28-2B97-34DF-AB34A30E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9E2FF-B9B0-E6FC-0C2F-0CEAC958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8785-E400-B34F-AABB-4E5D0199C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646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490045-F919-AD63-159D-BF8965C66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872BBC-FD96-2DF2-FDF2-61D96AC4E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2FEB61-FCE9-AF7E-D744-78D5F1A5C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677C0F-CB6E-54C1-B6C5-AC59375A3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18752E2-0F77-04FE-3E9F-7F8FC7EB6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21829E-3A21-8B2F-A3CB-45B99E3E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D62-0D63-644B-9B20-F681620FEB1F}" type="datetimeFigureOut">
              <a:rPr lang="es-MX" smtClean="0"/>
              <a:t>12/04/24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B41E74-78A8-7528-0AAC-9E90F6859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ECAAB4D-0EED-2A47-9BF3-E7657A69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8785-E400-B34F-AABB-4E5D0199C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773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B77C8-6D94-D5B9-2A96-BC52989C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9E1792-2BC5-4D95-DCDE-7474082D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D62-0D63-644B-9B20-F681620FEB1F}" type="datetimeFigureOut">
              <a:rPr lang="es-MX" smtClean="0"/>
              <a:t>12/04/24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CD6E0F-6256-4C57-EE8A-03F88EC0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21F875-E0A9-987A-C06C-8E275045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8785-E400-B34F-AABB-4E5D0199C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15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805837-0826-41FE-240B-D3B01D412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D62-0D63-644B-9B20-F681620FEB1F}" type="datetimeFigureOut">
              <a:rPr lang="es-MX" smtClean="0"/>
              <a:t>12/04/24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6B4E13-F8A7-3DB3-63AF-00E586E2A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CC9BB5-8954-BD3E-F359-FD5E94A3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8785-E400-B34F-AABB-4E5D0199C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933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F3DF5-0E8C-5704-D6C9-AA65B5A1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3C59E9-796B-A8D1-B45E-7313592DA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A1FDFA-3AD4-D1BB-C11E-05D5230C4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71B85D-6857-C112-AE96-39CD90E70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D62-0D63-644B-9B20-F681620FEB1F}" type="datetimeFigureOut">
              <a:rPr lang="es-MX" smtClean="0"/>
              <a:t>12/04/24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81E933-1184-E9C4-D2AE-C81427A25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44A24B-B6C0-09CE-DBA3-F0DA8F5D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8785-E400-B34F-AABB-4E5D0199C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41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3F0E8-3844-6898-06DB-4E03DEFD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65C8C9-9AA7-53A6-CE63-BDD88EB3B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3BB80C-50FA-805A-E9FF-6A27B99DF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D07F26-3930-BE43-CC13-C819536A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D62-0D63-644B-9B20-F681620FEB1F}" type="datetimeFigureOut">
              <a:rPr lang="es-MX" smtClean="0"/>
              <a:t>12/04/24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E5B390-08E4-1140-5AD1-A15A5701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65DF6B-C604-F706-2E71-030E02F6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8785-E400-B34F-AABB-4E5D0199C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75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D3CCAC1-DC2F-59FA-B466-5C0210AB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BE7797-A591-A643-CDC8-FD3603B14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679B17-C6FD-01CD-F2B8-E154D47F3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7F0D62-0D63-644B-9B20-F681620FEB1F}" type="datetimeFigureOut">
              <a:rPr lang="es-MX" smtClean="0"/>
              <a:t>12/04/24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79F66A-581B-4265-1EC1-C097AA992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5D9B10-0DEC-4813-41D2-7D415FD73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CF8785-E400-B34F-AABB-4E5D0199CD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26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A4ED6B6-CF10-6AFB-1C24-30F84FE896F8}"/>
              </a:ext>
            </a:extLst>
          </p:cNvPr>
          <p:cNvSpPr/>
          <p:nvPr/>
        </p:nvSpPr>
        <p:spPr>
          <a:xfrm>
            <a:off x="0" y="325143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B48C756-605D-05E5-99FA-BDC9D70345CB}"/>
              </a:ext>
            </a:extLst>
          </p:cNvPr>
          <p:cNvSpPr/>
          <p:nvPr/>
        </p:nvSpPr>
        <p:spPr>
          <a:xfrm>
            <a:off x="932873" y="0"/>
            <a:ext cx="4257963" cy="6858001"/>
          </a:xfrm>
          <a:prstGeom prst="rect">
            <a:avLst/>
          </a:prstGeom>
          <a:solidFill>
            <a:srgbClr val="712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41BE7BC-0E4B-CD81-FD02-591951766D16}"/>
              </a:ext>
            </a:extLst>
          </p:cNvPr>
          <p:cNvSpPr/>
          <p:nvPr/>
        </p:nvSpPr>
        <p:spPr>
          <a:xfrm>
            <a:off x="434109" y="459658"/>
            <a:ext cx="11314546" cy="59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5661EC-9A50-5D1F-F612-653CFE602CCA}"/>
              </a:ext>
            </a:extLst>
          </p:cNvPr>
          <p:cNvSpPr txBox="1"/>
          <p:nvPr/>
        </p:nvSpPr>
        <p:spPr>
          <a:xfrm>
            <a:off x="988610" y="2087938"/>
            <a:ext cx="94982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latin typeface="Bahnschrift" panose="020B0502040204020203" pitchFamily="34" charset="0"/>
              </a:rPr>
              <a:t>PLATAFORMA:</a:t>
            </a:r>
          </a:p>
          <a:p>
            <a:pPr algn="ctr"/>
            <a:r>
              <a:rPr lang="es-MX" sz="6600" b="1" dirty="0">
                <a:solidFill>
                  <a:schemeClr val="accent5"/>
                </a:solidFill>
                <a:latin typeface="Bahnschrift" panose="020B0502040204020203" pitchFamily="34" charset="0"/>
              </a:rPr>
              <a:t> LA POLÍTICA ES PARA TODAS</a:t>
            </a:r>
            <a:endParaRPr lang="es-MX" sz="7200" b="1" dirty="0">
              <a:solidFill>
                <a:schemeClr val="accent5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B7B2388-1DF7-3BD0-9192-26A08D3570B3}"/>
              </a:ext>
            </a:extLst>
          </p:cNvPr>
          <p:cNvGrpSpPr/>
          <p:nvPr/>
        </p:nvGrpSpPr>
        <p:grpSpPr>
          <a:xfrm>
            <a:off x="10737798" y="168611"/>
            <a:ext cx="1042657" cy="6689389"/>
            <a:chOff x="10024071" y="168610"/>
            <a:chExt cx="1042657" cy="6689389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5AF93F6-0E2A-1080-4874-20A3841A5B4D}"/>
                </a:ext>
              </a:extLst>
            </p:cNvPr>
            <p:cNvSpPr/>
            <p:nvPr/>
          </p:nvSpPr>
          <p:spPr>
            <a:xfrm>
              <a:off x="10159116" y="178339"/>
              <a:ext cx="765128" cy="6679660"/>
            </a:xfrm>
            <a:prstGeom prst="rect">
              <a:avLst/>
            </a:prstGeom>
            <a:solidFill>
              <a:srgbClr val="7123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Triángulo isósceles 10">
              <a:extLst>
                <a:ext uri="{FF2B5EF4-FFF2-40B4-BE49-F238E27FC236}">
                  <a16:creationId xmlns:a16="http://schemas.microsoft.com/office/drawing/2014/main" id="{064B6459-A6BA-3B23-39AD-D1D10AE2252A}"/>
                </a:ext>
              </a:extLst>
            </p:cNvPr>
            <p:cNvSpPr/>
            <p:nvPr/>
          </p:nvSpPr>
          <p:spPr>
            <a:xfrm flipH="1">
              <a:off x="10920917" y="178339"/>
              <a:ext cx="145811" cy="293607"/>
            </a:xfrm>
            <a:prstGeom prst="triangle">
              <a:avLst>
                <a:gd name="adj" fmla="val 100000"/>
              </a:avLst>
            </a:prstGeom>
            <a:solidFill>
              <a:srgbClr val="5A1C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Triángulo isósceles 11">
              <a:extLst>
                <a:ext uri="{FF2B5EF4-FFF2-40B4-BE49-F238E27FC236}">
                  <a16:creationId xmlns:a16="http://schemas.microsoft.com/office/drawing/2014/main" id="{AF2C3876-AE30-9F6A-489C-313245E91762}"/>
                </a:ext>
              </a:extLst>
            </p:cNvPr>
            <p:cNvSpPr/>
            <p:nvPr/>
          </p:nvSpPr>
          <p:spPr>
            <a:xfrm rot="10800000" flipH="1">
              <a:off x="10024071" y="168610"/>
              <a:ext cx="260437" cy="179979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8BCB8D91-7B2F-2C3A-0324-15AB77B5CD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50588" y="666217"/>
            <a:ext cx="1964285" cy="668338"/>
          </a:xfrm>
          <a:prstGeom prst="rect">
            <a:avLst/>
          </a:prstGeom>
        </p:spPr>
      </p:pic>
      <p:pic>
        <p:nvPicPr>
          <p:cNvPr id="1027" name="Imagen 1975831266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FFC74AF-6839-BE51-94D3-A0A4B48D7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65" y="605533"/>
            <a:ext cx="2533081" cy="7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5.png" descr="Texto, Logotipo&#10;&#10;Descripción generada automáticamente">
            <a:extLst>
              <a:ext uri="{FF2B5EF4-FFF2-40B4-BE49-F238E27FC236}">
                <a16:creationId xmlns:a16="http://schemas.microsoft.com/office/drawing/2014/main" id="{C2EEFF4B-1F69-AE06-D80C-058694DA4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4" b="19249"/>
          <a:stretch/>
        </p:blipFill>
        <p:spPr bwMode="auto">
          <a:xfrm>
            <a:off x="537835" y="583210"/>
            <a:ext cx="2070269" cy="7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13.png">
            <a:extLst>
              <a:ext uri="{FF2B5EF4-FFF2-40B4-BE49-F238E27FC236}">
                <a16:creationId xmlns:a16="http://schemas.microsoft.com/office/drawing/2014/main" id="{C0D93CD6-CC4B-7408-D4A1-DC5AA1526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886" y="605533"/>
            <a:ext cx="1374595" cy="87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812046050" descr="Logotipo&#10;&#10;Descripción generada automáticamente">
            <a:extLst>
              <a:ext uri="{FF2B5EF4-FFF2-40B4-BE49-F238E27FC236}">
                <a16:creationId xmlns:a16="http://schemas.microsoft.com/office/drawing/2014/main" id="{8BE3BA71-A3AD-137C-20ED-8941B719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022" y="546267"/>
            <a:ext cx="1404799" cy="90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33DB40C8-407B-EE27-B609-D4D704A32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834F8AED-52AF-34BE-715C-5DAF4388B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6DB8DD-C2D2-A8B3-A8D7-BECCEA12BB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81" y="4769593"/>
            <a:ext cx="1682878" cy="155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A4ED6B6-CF10-6AFB-1C24-30F84FE896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B48C756-605D-05E5-99FA-BDC9D70345CB}"/>
              </a:ext>
            </a:extLst>
          </p:cNvPr>
          <p:cNvSpPr/>
          <p:nvPr/>
        </p:nvSpPr>
        <p:spPr>
          <a:xfrm>
            <a:off x="932873" y="0"/>
            <a:ext cx="4257963" cy="6858001"/>
          </a:xfrm>
          <a:prstGeom prst="rect">
            <a:avLst/>
          </a:prstGeom>
          <a:solidFill>
            <a:srgbClr val="712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41BE7BC-0E4B-CD81-FD02-591951766D16}"/>
              </a:ext>
            </a:extLst>
          </p:cNvPr>
          <p:cNvSpPr/>
          <p:nvPr/>
        </p:nvSpPr>
        <p:spPr>
          <a:xfrm>
            <a:off x="434109" y="459658"/>
            <a:ext cx="11314546" cy="59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B7B2388-1DF7-3BD0-9192-26A08D3570B3}"/>
              </a:ext>
            </a:extLst>
          </p:cNvPr>
          <p:cNvGrpSpPr/>
          <p:nvPr/>
        </p:nvGrpSpPr>
        <p:grpSpPr>
          <a:xfrm>
            <a:off x="10737798" y="168611"/>
            <a:ext cx="1042657" cy="6689389"/>
            <a:chOff x="10024071" y="168610"/>
            <a:chExt cx="1042657" cy="6689389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5AF93F6-0E2A-1080-4874-20A3841A5B4D}"/>
                </a:ext>
              </a:extLst>
            </p:cNvPr>
            <p:cNvSpPr/>
            <p:nvPr/>
          </p:nvSpPr>
          <p:spPr>
            <a:xfrm>
              <a:off x="10159116" y="178339"/>
              <a:ext cx="765128" cy="6679660"/>
            </a:xfrm>
            <a:prstGeom prst="rect">
              <a:avLst/>
            </a:prstGeom>
            <a:solidFill>
              <a:srgbClr val="7123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Triángulo isósceles 10">
              <a:extLst>
                <a:ext uri="{FF2B5EF4-FFF2-40B4-BE49-F238E27FC236}">
                  <a16:creationId xmlns:a16="http://schemas.microsoft.com/office/drawing/2014/main" id="{064B6459-A6BA-3B23-39AD-D1D10AE2252A}"/>
                </a:ext>
              </a:extLst>
            </p:cNvPr>
            <p:cNvSpPr/>
            <p:nvPr/>
          </p:nvSpPr>
          <p:spPr>
            <a:xfrm flipH="1">
              <a:off x="10920917" y="178339"/>
              <a:ext cx="145811" cy="293607"/>
            </a:xfrm>
            <a:prstGeom prst="triangle">
              <a:avLst>
                <a:gd name="adj" fmla="val 100000"/>
              </a:avLst>
            </a:prstGeom>
            <a:solidFill>
              <a:srgbClr val="5A1C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Triángulo isósceles 11">
              <a:extLst>
                <a:ext uri="{FF2B5EF4-FFF2-40B4-BE49-F238E27FC236}">
                  <a16:creationId xmlns:a16="http://schemas.microsoft.com/office/drawing/2014/main" id="{AF2C3876-AE30-9F6A-489C-313245E91762}"/>
                </a:ext>
              </a:extLst>
            </p:cNvPr>
            <p:cNvSpPr/>
            <p:nvPr/>
          </p:nvSpPr>
          <p:spPr>
            <a:xfrm rot="10800000" flipH="1">
              <a:off x="10024071" y="168610"/>
              <a:ext cx="260437" cy="179979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8BCB8D91-7B2F-2C3A-0324-15AB77B5CD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50588" y="666217"/>
            <a:ext cx="1964285" cy="668338"/>
          </a:xfrm>
          <a:prstGeom prst="rect">
            <a:avLst/>
          </a:prstGeom>
        </p:spPr>
      </p:pic>
      <p:pic>
        <p:nvPicPr>
          <p:cNvPr id="1027" name="Imagen 1975831266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FFC74AF-6839-BE51-94D3-A0A4B48D7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65" y="605533"/>
            <a:ext cx="2533081" cy="7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5.png" descr="Texto, Logotipo&#10;&#10;Descripción generada automáticamente">
            <a:extLst>
              <a:ext uri="{FF2B5EF4-FFF2-40B4-BE49-F238E27FC236}">
                <a16:creationId xmlns:a16="http://schemas.microsoft.com/office/drawing/2014/main" id="{C2EEFF4B-1F69-AE06-D80C-058694DA4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4" b="19249"/>
          <a:stretch/>
        </p:blipFill>
        <p:spPr bwMode="auto">
          <a:xfrm>
            <a:off x="537835" y="583210"/>
            <a:ext cx="2070269" cy="7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13.png">
            <a:extLst>
              <a:ext uri="{FF2B5EF4-FFF2-40B4-BE49-F238E27FC236}">
                <a16:creationId xmlns:a16="http://schemas.microsoft.com/office/drawing/2014/main" id="{C0D93CD6-CC4B-7408-D4A1-DC5AA1526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886" y="605533"/>
            <a:ext cx="1374595" cy="87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812046050" descr="Logotipo&#10;&#10;Descripción generada automáticamente">
            <a:extLst>
              <a:ext uri="{FF2B5EF4-FFF2-40B4-BE49-F238E27FC236}">
                <a16:creationId xmlns:a16="http://schemas.microsoft.com/office/drawing/2014/main" id="{8BE3BA71-A3AD-137C-20ED-8941B719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022" y="546267"/>
            <a:ext cx="1404799" cy="90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33DB40C8-407B-EE27-B609-D4D704A32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834F8AED-52AF-34BE-715C-5DAF4388B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2465EFA-9289-084F-4097-2970F4753F31}"/>
              </a:ext>
            </a:extLst>
          </p:cNvPr>
          <p:cNvSpPr txBox="1"/>
          <p:nvPr/>
        </p:nvSpPr>
        <p:spPr>
          <a:xfrm>
            <a:off x="932873" y="1578058"/>
            <a:ext cx="94982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/>
              <a:t>En el marco del Día Internacional de las Mujeres, el Instituto Nacional Electoral </a:t>
            </a:r>
            <a:r>
              <a:rPr lang="es-ES_tradnl" sz="2400" b="1" dirty="0">
                <a:solidFill>
                  <a:schemeClr val="accent5"/>
                </a:solidFill>
              </a:rPr>
              <a:t>(INE) </a:t>
            </a:r>
            <a:r>
              <a:rPr lang="es-ES_tradnl" sz="2400" dirty="0"/>
              <a:t>y el Programa de las Naciones Unidas para el Desarrollo </a:t>
            </a:r>
            <a:r>
              <a:rPr lang="es-ES_tradnl" sz="2400" b="1" dirty="0">
                <a:solidFill>
                  <a:schemeClr val="accent5"/>
                </a:solidFill>
              </a:rPr>
              <a:t>(PNUD) </a:t>
            </a:r>
            <a:r>
              <a:rPr lang="es-ES_tradnl" sz="2400" dirty="0"/>
              <a:t>México presentaron la </a:t>
            </a:r>
            <a:r>
              <a:rPr lang="es-ES_tradnl" sz="2400" b="1" i="1" dirty="0"/>
              <a:t>plataforma de capacitación La política es para todas</a:t>
            </a:r>
            <a:r>
              <a:rPr lang="es-ES_tradnl" sz="2400" dirty="0"/>
              <a:t>, la cual busca ser una herramienta que contribuya para que todas las participantes en este proceso electoral puedan ejercer su derecho a la participación política libre de violencia.</a:t>
            </a:r>
            <a:endParaRPr lang="es-MX" sz="2400" dirty="0"/>
          </a:p>
          <a:p>
            <a:pPr algn="just"/>
            <a:r>
              <a:rPr lang="es-ES_tradnl" sz="2400" dirty="0"/>
              <a:t> </a:t>
            </a:r>
            <a:endParaRPr lang="es-MX" sz="2400" dirty="0"/>
          </a:p>
          <a:p>
            <a:pPr algn="just"/>
            <a:r>
              <a:rPr lang="es-ES_tradnl" sz="2400" dirty="0"/>
              <a:t>Esta plataforma educativa pretende potencializar las capacidades de las mujeres para ejercer el poder obtenido con las reformas legales en materia de paridad y de atención y prevención de la Violencia Política contra las Mujeres en Razón de Género, es una herramienta útil y accesible que facilitará el conocimiento sobre este tipo de violencia.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9598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A4ED6B6-CF10-6AFB-1C24-30F84FE896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B48C756-605D-05E5-99FA-BDC9D70345CB}"/>
              </a:ext>
            </a:extLst>
          </p:cNvPr>
          <p:cNvSpPr/>
          <p:nvPr/>
        </p:nvSpPr>
        <p:spPr>
          <a:xfrm>
            <a:off x="932873" y="0"/>
            <a:ext cx="4257963" cy="6858001"/>
          </a:xfrm>
          <a:prstGeom prst="rect">
            <a:avLst/>
          </a:prstGeom>
          <a:solidFill>
            <a:srgbClr val="712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41BE7BC-0E4B-CD81-FD02-591951766D16}"/>
              </a:ext>
            </a:extLst>
          </p:cNvPr>
          <p:cNvSpPr/>
          <p:nvPr/>
        </p:nvSpPr>
        <p:spPr>
          <a:xfrm>
            <a:off x="434109" y="459658"/>
            <a:ext cx="11314546" cy="59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B7B2388-1DF7-3BD0-9192-26A08D3570B3}"/>
              </a:ext>
            </a:extLst>
          </p:cNvPr>
          <p:cNvGrpSpPr/>
          <p:nvPr/>
        </p:nvGrpSpPr>
        <p:grpSpPr>
          <a:xfrm>
            <a:off x="10737798" y="168611"/>
            <a:ext cx="1042657" cy="6689389"/>
            <a:chOff x="10024071" y="168610"/>
            <a:chExt cx="1042657" cy="6689389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5AF93F6-0E2A-1080-4874-20A3841A5B4D}"/>
                </a:ext>
              </a:extLst>
            </p:cNvPr>
            <p:cNvSpPr/>
            <p:nvPr/>
          </p:nvSpPr>
          <p:spPr>
            <a:xfrm>
              <a:off x="10159116" y="178339"/>
              <a:ext cx="765128" cy="6679660"/>
            </a:xfrm>
            <a:prstGeom prst="rect">
              <a:avLst/>
            </a:prstGeom>
            <a:solidFill>
              <a:srgbClr val="7123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Triángulo isósceles 10">
              <a:extLst>
                <a:ext uri="{FF2B5EF4-FFF2-40B4-BE49-F238E27FC236}">
                  <a16:creationId xmlns:a16="http://schemas.microsoft.com/office/drawing/2014/main" id="{064B6459-A6BA-3B23-39AD-D1D10AE2252A}"/>
                </a:ext>
              </a:extLst>
            </p:cNvPr>
            <p:cNvSpPr/>
            <p:nvPr/>
          </p:nvSpPr>
          <p:spPr>
            <a:xfrm flipH="1">
              <a:off x="10920917" y="178339"/>
              <a:ext cx="145811" cy="293607"/>
            </a:xfrm>
            <a:prstGeom prst="triangle">
              <a:avLst>
                <a:gd name="adj" fmla="val 100000"/>
              </a:avLst>
            </a:prstGeom>
            <a:solidFill>
              <a:srgbClr val="5A1C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Triángulo isósceles 11">
              <a:extLst>
                <a:ext uri="{FF2B5EF4-FFF2-40B4-BE49-F238E27FC236}">
                  <a16:creationId xmlns:a16="http://schemas.microsoft.com/office/drawing/2014/main" id="{AF2C3876-AE30-9F6A-489C-313245E91762}"/>
                </a:ext>
              </a:extLst>
            </p:cNvPr>
            <p:cNvSpPr/>
            <p:nvPr/>
          </p:nvSpPr>
          <p:spPr>
            <a:xfrm rot="10800000" flipH="1">
              <a:off x="10024071" y="168610"/>
              <a:ext cx="260437" cy="179979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8BCB8D91-7B2F-2C3A-0324-15AB77B5CD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50588" y="666217"/>
            <a:ext cx="1964285" cy="668338"/>
          </a:xfrm>
          <a:prstGeom prst="rect">
            <a:avLst/>
          </a:prstGeom>
        </p:spPr>
      </p:pic>
      <p:pic>
        <p:nvPicPr>
          <p:cNvPr id="1027" name="Imagen 1975831266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FFC74AF-6839-BE51-94D3-A0A4B48D7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65" y="605533"/>
            <a:ext cx="2533081" cy="7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5.png" descr="Texto, Logotipo&#10;&#10;Descripción generada automáticamente">
            <a:extLst>
              <a:ext uri="{FF2B5EF4-FFF2-40B4-BE49-F238E27FC236}">
                <a16:creationId xmlns:a16="http://schemas.microsoft.com/office/drawing/2014/main" id="{C2EEFF4B-1F69-AE06-D80C-058694DA4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4" b="19249"/>
          <a:stretch/>
        </p:blipFill>
        <p:spPr bwMode="auto">
          <a:xfrm>
            <a:off x="537835" y="583210"/>
            <a:ext cx="2070269" cy="7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13.png">
            <a:extLst>
              <a:ext uri="{FF2B5EF4-FFF2-40B4-BE49-F238E27FC236}">
                <a16:creationId xmlns:a16="http://schemas.microsoft.com/office/drawing/2014/main" id="{C0D93CD6-CC4B-7408-D4A1-DC5AA1526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886" y="605533"/>
            <a:ext cx="1374595" cy="87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812046050" descr="Logotipo&#10;&#10;Descripción generada automáticamente">
            <a:extLst>
              <a:ext uri="{FF2B5EF4-FFF2-40B4-BE49-F238E27FC236}">
                <a16:creationId xmlns:a16="http://schemas.microsoft.com/office/drawing/2014/main" id="{8BE3BA71-A3AD-137C-20ED-8941B719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022" y="546267"/>
            <a:ext cx="1404799" cy="90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33DB40C8-407B-EE27-B609-D4D704A32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834F8AED-52AF-34BE-715C-5DAF4388B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2465EFA-9289-084F-4097-2970F4753F31}"/>
              </a:ext>
            </a:extLst>
          </p:cNvPr>
          <p:cNvSpPr txBox="1"/>
          <p:nvPr/>
        </p:nvSpPr>
        <p:spPr>
          <a:xfrm>
            <a:off x="932873" y="1578058"/>
            <a:ext cx="9763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La plataforma consiste en una serie de siete cursos, los cuales podrán cursarse sin conexión a internet, siempre y cuando se acceda desde un mismo dispositivo. Los siete cursos son: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3CD95A-B577-6062-232D-C85AEFB8363B}"/>
              </a:ext>
            </a:extLst>
          </p:cNvPr>
          <p:cNvSpPr txBox="1"/>
          <p:nvPr/>
        </p:nvSpPr>
        <p:spPr>
          <a:xfrm>
            <a:off x="635620" y="2793555"/>
            <a:ext cx="101021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MX" sz="2400" b="1" dirty="0">
                <a:solidFill>
                  <a:schemeClr val="accent5"/>
                </a:solidFill>
              </a:rPr>
              <a:t>Curso nivelatorio: La violencia política en razón de género;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b="1" dirty="0">
                <a:solidFill>
                  <a:srgbClr val="FF2F92"/>
                </a:solidFill>
              </a:rPr>
              <a:t>Agendas políticas con perspectiva de género y derechos humanos;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b="1" dirty="0">
                <a:solidFill>
                  <a:schemeClr val="accent5"/>
                </a:solidFill>
              </a:rPr>
              <a:t>La violencia política por razones de género al interior de los partidos políticos;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b="1" dirty="0">
                <a:solidFill>
                  <a:srgbClr val="FF2F92"/>
                </a:solidFill>
              </a:rPr>
              <a:t>Mujeres indígenas y violencia política en razón de género;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b="1" dirty="0">
                <a:solidFill>
                  <a:schemeClr val="accent5"/>
                </a:solidFill>
              </a:rPr>
              <a:t>La violencia política en razón de género hacia el colectivo LGBTIQ+;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b="1" dirty="0">
                <a:solidFill>
                  <a:srgbClr val="FF2F92"/>
                </a:solidFill>
              </a:rPr>
              <a:t>Mujeres afromexicanas y violencia política en razón de género; y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b="1" dirty="0">
                <a:solidFill>
                  <a:schemeClr val="accent5"/>
                </a:solidFill>
              </a:rPr>
              <a:t>Violencia política en razón de género en el ámbito digital.</a:t>
            </a:r>
          </a:p>
        </p:txBody>
      </p:sp>
    </p:spTree>
    <p:extLst>
      <p:ext uri="{BB962C8B-B14F-4D97-AF65-F5344CB8AC3E}">
        <p14:creationId xmlns:p14="http://schemas.microsoft.com/office/powerpoint/2010/main" val="169892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A4ED6B6-CF10-6AFB-1C24-30F84FE896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B48C756-605D-05E5-99FA-BDC9D70345CB}"/>
              </a:ext>
            </a:extLst>
          </p:cNvPr>
          <p:cNvSpPr/>
          <p:nvPr/>
        </p:nvSpPr>
        <p:spPr>
          <a:xfrm>
            <a:off x="932873" y="0"/>
            <a:ext cx="4257963" cy="6858001"/>
          </a:xfrm>
          <a:prstGeom prst="rect">
            <a:avLst/>
          </a:prstGeom>
          <a:solidFill>
            <a:srgbClr val="712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41BE7BC-0E4B-CD81-FD02-591951766D16}"/>
              </a:ext>
            </a:extLst>
          </p:cNvPr>
          <p:cNvSpPr/>
          <p:nvPr/>
        </p:nvSpPr>
        <p:spPr>
          <a:xfrm>
            <a:off x="434109" y="459658"/>
            <a:ext cx="11314546" cy="59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B7B2388-1DF7-3BD0-9192-26A08D3570B3}"/>
              </a:ext>
            </a:extLst>
          </p:cNvPr>
          <p:cNvGrpSpPr/>
          <p:nvPr/>
        </p:nvGrpSpPr>
        <p:grpSpPr>
          <a:xfrm>
            <a:off x="10739451" y="151211"/>
            <a:ext cx="1042657" cy="6689389"/>
            <a:chOff x="10024071" y="168610"/>
            <a:chExt cx="1042657" cy="6689389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5AF93F6-0E2A-1080-4874-20A3841A5B4D}"/>
                </a:ext>
              </a:extLst>
            </p:cNvPr>
            <p:cNvSpPr/>
            <p:nvPr/>
          </p:nvSpPr>
          <p:spPr>
            <a:xfrm>
              <a:off x="10159116" y="178339"/>
              <a:ext cx="765128" cy="6679660"/>
            </a:xfrm>
            <a:prstGeom prst="rect">
              <a:avLst/>
            </a:prstGeom>
            <a:solidFill>
              <a:srgbClr val="7123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Triángulo isósceles 10">
              <a:extLst>
                <a:ext uri="{FF2B5EF4-FFF2-40B4-BE49-F238E27FC236}">
                  <a16:creationId xmlns:a16="http://schemas.microsoft.com/office/drawing/2014/main" id="{064B6459-A6BA-3B23-39AD-D1D10AE2252A}"/>
                </a:ext>
              </a:extLst>
            </p:cNvPr>
            <p:cNvSpPr/>
            <p:nvPr/>
          </p:nvSpPr>
          <p:spPr>
            <a:xfrm flipH="1">
              <a:off x="10920917" y="178339"/>
              <a:ext cx="145811" cy="293607"/>
            </a:xfrm>
            <a:prstGeom prst="triangle">
              <a:avLst>
                <a:gd name="adj" fmla="val 100000"/>
              </a:avLst>
            </a:prstGeom>
            <a:solidFill>
              <a:srgbClr val="5A1C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Triángulo isósceles 11">
              <a:extLst>
                <a:ext uri="{FF2B5EF4-FFF2-40B4-BE49-F238E27FC236}">
                  <a16:creationId xmlns:a16="http://schemas.microsoft.com/office/drawing/2014/main" id="{AF2C3876-AE30-9F6A-489C-313245E91762}"/>
                </a:ext>
              </a:extLst>
            </p:cNvPr>
            <p:cNvSpPr/>
            <p:nvPr/>
          </p:nvSpPr>
          <p:spPr>
            <a:xfrm rot="10800000" flipH="1">
              <a:off x="10024071" y="168610"/>
              <a:ext cx="260437" cy="179979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8BCB8D91-7B2F-2C3A-0324-15AB77B5CD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50588" y="666217"/>
            <a:ext cx="1964285" cy="668338"/>
          </a:xfrm>
          <a:prstGeom prst="rect">
            <a:avLst/>
          </a:prstGeom>
        </p:spPr>
      </p:pic>
      <p:pic>
        <p:nvPicPr>
          <p:cNvPr id="1027" name="Imagen 1975831266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FFC74AF-6839-BE51-94D3-A0A4B48D7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65" y="605533"/>
            <a:ext cx="2533081" cy="7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5.png" descr="Texto, Logotipo&#10;&#10;Descripción generada automáticamente">
            <a:extLst>
              <a:ext uri="{FF2B5EF4-FFF2-40B4-BE49-F238E27FC236}">
                <a16:creationId xmlns:a16="http://schemas.microsoft.com/office/drawing/2014/main" id="{C2EEFF4B-1F69-AE06-D80C-058694DA4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4" b="19249"/>
          <a:stretch/>
        </p:blipFill>
        <p:spPr bwMode="auto">
          <a:xfrm>
            <a:off x="537835" y="583210"/>
            <a:ext cx="2070269" cy="7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13.png">
            <a:extLst>
              <a:ext uri="{FF2B5EF4-FFF2-40B4-BE49-F238E27FC236}">
                <a16:creationId xmlns:a16="http://schemas.microsoft.com/office/drawing/2014/main" id="{C0D93CD6-CC4B-7408-D4A1-DC5AA1526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886" y="605533"/>
            <a:ext cx="1374595" cy="87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812046050" descr="Logotipo&#10;&#10;Descripción generada automáticamente">
            <a:extLst>
              <a:ext uri="{FF2B5EF4-FFF2-40B4-BE49-F238E27FC236}">
                <a16:creationId xmlns:a16="http://schemas.microsoft.com/office/drawing/2014/main" id="{8BE3BA71-A3AD-137C-20ED-8941B719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022" y="546267"/>
            <a:ext cx="1404799" cy="90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33DB40C8-407B-EE27-B609-D4D704A32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834F8AED-52AF-34BE-715C-5DAF4388B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0762CC-31CA-76E2-7D78-F0D8932DDDEC}"/>
              </a:ext>
            </a:extLst>
          </p:cNvPr>
          <p:cNvSpPr txBox="1"/>
          <p:nvPr/>
        </p:nvSpPr>
        <p:spPr>
          <a:xfrm>
            <a:off x="932873" y="1819246"/>
            <a:ext cx="94982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600" dirty="0"/>
              <a:t>La plataforma es gratuita, cuenta con infografías y videos explicativos con traducción a lengua de señas mexicana, y algunos de éstos están traducidos al náhuatl.</a:t>
            </a:r>
          </a:p>
          <a:p>
            <a:pPr algn="ctr"/>
            <a:r>
              <a:rPr lang="es-MX" sz="2600" dirty="0"/>
              <a:t> </a:t>
            </a:r>
          </a:p>
          <a:p>
            <a:pPr algn="just"/>
            <a:r>
              <a:rPr lang="es-MX" sz="2600" dirty="0"/>
              <a:t>Las invito a conocer la plataforma y unirse a esta importante iniciativa para promover un entorno político libre de violencia hacia las mujeres, con una opción de capacitación rápida, sencilla y dinámica, desde cualquier dispositivo y en el momento que deseen, la podrán encontrar en la página</a:t>
            </a:r>
          </a:p>
          <a:p>
            <a:pPr algn="just"/>
            <a:endParaRPr lang="es-MX" sz="2600" dirty="0"/>
          </a:p>
        </p:txBody>
      </p:sp>
    </p:spTree>
    <p:extLst>
      <p:ext uri="{BB962C8B-B14F-4D97-AF65-F5344CB8AC3E}">
        <p14:creationId xmlns:p14="http://schemas.microsoft.com/office/powerpoint/2010/main" val="178394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A4ED6B6-CF10-6AFB-1C24-30F84FE896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B48C756-605D-05E5-99FA-BDC9D70345CB}"/>
              </a:ext>
            </a:extLst>
          </p:cNvPr>
          <p:cNvSpPr/>
          <p:nvPr/>
        </p:nvSpPr>
        <p:spPr>
          <a:xfrm>
            <a:off x="932873" y="0"/>
            <a:ext cx="4257963" cy="6858001"/>
          </a:xfrm>
          <a:prstGeom prst="rect">
            <a:avLst/>
          </a:prstGeom>
          <a:solidFill>
            <a:srgbClr val="712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41BE7BC-0E4B-CD81-FD02-591951766D16}"/>
              </a:ext>
            </a:extLst>
          </p:cNvPr>
          <p:cNvSpPr/>
          <p:nvPr/>
        </p:nvSpPr>
        <p:spPr>
          <a:xfrm>
            <a:off x="434109" y="459658"/>
            <a:ext cx="11314546" cy="59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 </a:t>
            </a:r>
            <a:r>
              <a:rPr lang="es-MX" sz="1600" b="1" dirty="0"/>
              <a:t>https://ceroviolenciapolitica.org</a:t>
            </a:r>
            <a:endParaRPr lang="es-MX" sz="1400" b="1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B7B2388-1DF7-3BD0-9192-26A08D3570B3}"/>
              </a:ext>
            </a:extLst>
          </p:cNvPr>
          <p:cNvGrpSpPr/>
          <p:nvPr/>
        </p:nvGrpSpPr>
        <p:grpSpPr>
          <a:xfrm>
            <a:off x="10739451" y="151211"/>
            <a:ext cx="1042657" cy="6689389"/>
            <a:chOff x="10024071" y="168610"/>
            <a:chExt cx="1042657" cy="6689389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5AF93F6-0E2A-1080-4874-20A3841A5B4D}"/>
                </a:ext>
              </a:extLst>
            </p:cNvPr>
            <p:cNvSpPr/>
            <p:nvPr/>
          </p:nvSpPr>
          <p:spPr>
            <a:xfrm>
              <a:off x="10159116" y="178339"/>
              <a:ext cx="765128" cy="6679660"/>
            </a:xfrm>
            <a:prstGeom prst="rect">
              <a:avLst/>
            </a:prstGeom>
            <a:solidFill>
              <a:srgbClr val="7123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Triángulo isósceles 10">
              <a:extLst>
                <a:ext uri="{FF2B5EF4-FFF2-40B4-BE49-F238E27FC236}">
                  <a16:creationId xmlns:a16="http://schemas.microsoft.com/office/drawing/2014/main" id="{064B6459-A6BA-3B23-39AD-D1D10AE2252A}"/>
                </a:ext>
              </a:extLst>
            </p:cNvPr>
            <p:cNvSpPr/>
            <p:nvPr/>
          </p:nvSpPr>
          <p:spPr>
            <a:xfrm flipH="1">
              <a:off x="10920917" y="178339"/>
              <a:ext cx="145811" cy="293607"/>
            </a:xfrm>
            <a:prstGeom prst="triangle">
              <a:avLst>
                <a:gd name="adj" fmla="val 100000"/>
              </a:avLst>
            </a:prstGeom>
            <a:solidFill>
              <a:srgbClr val="5A1C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Triángulo isósceles 11">
              <a:extLst>
                <a:ext uri="{FF2B5EF4-FFF2-40B4-BE49-F238E27FC236}">
                  <a16:creationId xmlns:a16="http://schemas.microsoft.com/office/drawing/2014/main" id="{AF2C3876-AE30-9F6A-489C-313245E91762}"/>
                </a:ext>
              </a:extLst>
            </p:cNvPr>
            <p:cNvSpPr/>
            <p:nvPr/>
          </p:nvSpPr>
          <p:spPr>
            <a:xfrm rot="10800000" flipH="1">
              <a:off x="10024071" y="168610"/>
              <a:ext cx="260437" cy="179979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8BCB8D91-7B2F-2C3A-0324-15AB77B5CD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50588" y="666217"/>
            <a:ext cx="1964285" cy="668338"/>
          </a:xfrm>
          <a:prstGeom prst="rect">
            <a:avLst/>
          </a:prstGeom>
        </p:spPr>
      </p:pic>
      <p:pic>
        <p:nvPicPr>
          <p:cNvPr id="1027" name="Imagen 1975831266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FFC74AF-6839-BE51-94D3-A0A4B48D7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65" y="605533"/>
            <a:ext cx="2533081" cy="7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5.png" descr="Texto, Logotipo&#10;&#10;Descripción generada automáticamente">
            <a:extLst>
              <a:ext uri="{FF2B5EF4-FFF2-40B4-BE49-F238E27FC236}">
                <a16:creationId xmlns:a16="http://schemas.microsoft.com/office/drawing/2014/main" id="{C2EEFF4B-1F69-AE06-D80C-058694DA4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4" b="19249"/>
          <a:stretch/>
        </p:blipFill>
        <p:spPr bwMode="auto">
          <a:xfrm>
            <a:off x="537835" y="583210"/>
            <a:ext cx="2070269" cy="7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13.png">
            <a:extLst>
              <a:ext uri="{FF2B5EF4-FFF2-40B4-BE49-F238E27FC236}">
                <a16:creationId xmlns:a16="http://schemas.microsoft.com/office/drawing/2014/main" id="{C0D93CD6-CC4B-7408-D4A1-DC5AA1526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886" y="605533"/>
            <a:ext cx="1374595" cy="87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812046050" descr="Logotipo&#10;&#10;Descripción generada automáticamente">
            <a:extLst>
              <a:ext uri="{FF2B5EF4-FFF2-40B4-BE49-F238E27FC236}">
                <a16:creationId xmlns:a16="http://schemas.microsoft.com/office/drawing/2014/main" id="{8BE3BA71-A3AD-137C-20ED-8941B719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022" y="546267"/>
            <a:ext cx="1404799" cy="90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33DB40C8-407B-EE27-B609-D4D704A32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834F8AED-52AF-34BE-715C-5DAF4388B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64900F-FAFC-20A3-7898-168166A63CD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014" r="2053" b="9698"/>
          <a:stretch/>
        </p:blipFill>
        <p:spPr>
          <a:xfrm>
            <a:off x="2170875" y="2303479"/>
            <a:ext cx="7426587" cy="405766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4F36A2E-7E16-D500-AF06-D562754D78A0}"/>
              </a:ext>
            </a:extLst>
          </p:cNvPr>
          <p:cNvSpPr txBox="1"/>
          <p:nvPr/>
        </p:nvSpPr>
        <p:spPr>
          <a:xfrm>
            <a:off x="702527" y="1454506"/>
            <a:ext cx="99942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200" b="1" dirty="0"/>
              <a:t>https://ceroviolenciapolitica.org</a:t>
            </a:r>
          </a:p>
        </p:txBody>
      </p:sp>
    </p:spTree>
    <p:extLst>
      <p:ext uri="{BB962C8B-B14F-4D97-AF65-F5344CB8AC3E}">
        <p14:creationId xmlns:p14="http://schemas.microsoft.com/office/powerpoint/2010/main" val="36229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A4ED6B6-CF10-6AFB-1C24-30F84FE896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B48C756-605D-05E5-99FA-BDC9D70345CB}"/>
              </a:ext>
            </a:extLst>
          </p:cNvPr>
          <p:cNvSpPr/>
          <p:nvPr/>
        </p:nvSpPr>
        <p:spPr>
          <a:xfrm>
            <a:off x="932873" y="0"/>
            <a:ext cx="4257963" cy="6858001"/>
          </a:xfrm>
          <a:prstGeom prst="rect">
            <a:avLst/>
          </a:prstGeom>
          <a:solidFill>
            <a:srgbClr val="712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41BE7BC-0E4B-CD81-FD02-591951766D16}"/>
              </a:ext>
            </a:extLst>
          </p:cNvPr>
          <p:cNvSpPr/>
          <p:nvPr/>
        </p:nvSpPr>
        <p:spPr>
          <a:xfrm>
            <a:off x="434109" y="459658"/>
            <a:ext cx="11314546" cy="59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 </a:t>
            </a:r>
            <a:r>
              <a:rPr lang="es-MX" sz="1600" b="1" dirty="0"/>
              <a:t>https://ceroviolenciapolitica.org</a:t>
            </a:r>
            <a:endParaRPr lang="es-MX" sz="1400" b="1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B7B2388-1DF7-3BD0-9192-26A08D3570B3}"/>
              </a:ext>
            </a:extLst>
          </p:cNvPr>
          <p:cNvGrpSpPr/>
          <p:nvPr/>
        </p:nvGrpSpPr>
        <p:grpSpPr>
          <a:xfrm>
            <a:off x="10739451" y="151211"/>
            <a:ext cx="1042657" cy="6689389"/>
            <a:chOff x="10024071" y="168610"/>
            <a:chExt cx="1042657" cy="6689389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5AF93F6-0E2A-1080-4874-20A3841A5B4D}"/>
                </a:ext>
              </a:extLst>
            </p:cNvPr>
            <p:cNvSpPr/>
            <p:nvPr/>
          </p:nvSpPr>
          <p:spPr>
            <a:xfrm>
              <a:off x="10159116" y="178339"/>
              <a:ext cx="765128" cy="6679660"/>
            </a:xfrm>
            <a:prstGeom prst="rect">
              <a:avLst/>
            </a:prstGeom>
            <a:solidFill>
              <a:srgbClr val="7123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Triángulo isósceles 10">
              <a:extLst>
                <a:ext uri="{FF2B5EF4-FFF2-40B4-BE49-F238E27FC236}">
                  <a16:creationId xmlns:a16="http://schemas.microsoft.com/office/drawing/2014/main" id="{064B6459-A6BA-3B23-39AD-D1D10AE2252A}"/>
                </a:ext>
              </a:extLst>
            </p:cNvPr>
            <p:cNvSpPr/>
            <p:nvPr/>
          </p:nvSpPr>
          <p:spPr>
            <a:xfrm flipH="1">
              <a:off x="10920917" y="178339"/>
              <a:ext cx="145811" cy="293607"/>
            </a:xfrm>
            <a:prstGeom prst="triangle">
              <a:avLst>
                <a:gd name="adj" fmla="val 100000"/>
              </a:avLst>
            </a:prstGeom>
            <a:solidFill>
              <a:srgbClr val="5A1C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Triángulo isósceles 11">
              <a:extLst>
                <a:ext uri="{FF2B5EF4-FFF2-40B4-BE49-F238E27FC236}">
                  <a16:creationId xmlns:a16="http://schemas.microsoft.com/office/drawing/2014/main" id="{AF2C3876-AE30-9F6A-489C-313245E91762}"/>
                </a:ext>
              </a:extLst>
            </p:cNvPr>
            <p:cNvSpPr/>
            <p:nvPr/>
          </p:nvSpPr>
          <p:spPr>
            <a:xfrm rot="10800000" flipH="1">
              <a:off x="10024071" y="168610"/>
              <a:ext cx="260437" cy="179979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8BCB8D91-7B2F-2C3A-0324-15AB77B5CD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50588" y="666217"/>
            <a:ext cx="1964285" cy="668338"/>
          </a:xfrm>
          <a:prstGeom prst="rect">
            <a:avLst/>
          </a:prstGeom>
        </p:spPr>
      </p:pic>
      <p:pic>
        <p:nvPicPr>
          <p:cNvPr id="1027" name="Imagen 1975831266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FFC74AF-6839-BE51-94D3-A0A4B48D7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65" y="605533"/>
            <a:ext cx="2533081" cy="7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5.png" descr="Texto, Logotipo&#10;&#10;Descripción generada automáticamente">
            <a:extLst>
              <a:ext uri="{FF2B5EF4-FFF2-40B4-BE49-F238E27FC236}">
                <a16:creationId xmlns:a16="http://schemas.microsoft.com/office/drawing/2014/main" id="{C2EEFF4B-1F69-AE06-D80C-058694DA4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4" b="19249"/>
          <a:stretch/>
        </p:blipFill>
        <p:spPr bwMode="auto">
          <a:xfrm>
            <a:off x="537835" y="583210"/>
            <a:ext cx="2070269" cy="7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13.png">
            <a:extLst>
              <a:ext uri="{FF2B5EF4-FFF2-40B4-BE49-F238E27FC236}">
                <a16:creationId xmlns:a16="http://schemas.microsoft.com/office/drawing/2014/main" id="{C0D93CD6-CC4B-7408-D4A1-DC5AA1526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886" y="605533"/>
            <a:ext cx="1374595" cy="87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812046050" descr="Logotipo&#10;&#10;Descripción generada automáticamente">
            <a:extLst>
              <a:ext uri="{FF2B5EF4-FFF2-40B4-BE49-F238E27FC236}">
                <a16:creationId xmlns:a16="http://schemas.microsoft.com/office/drawing/2014/main" id="{8BE3BA71-A3AD-137C-20ED-8941B719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022" y="546267"/>
            <a:ext cx="1404799" cy="90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33DB40C8-407B-EE27-B609-D4D704A32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834F8AED-52AF-34BE-715C-5DAF4388B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C8D535B-36DD-CA7F-8F75-427C7D7768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375" t="20087" r="11312" b="23216"/>
          <a:stretch/>
        </p:blipFill>
        <p:spPr>
          <a:xfrm>
            <a:off x="932873" y="1626514"/>
            <a:ext cx="9457870" cy="475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3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352</Words>
  <Application>Microsoft Macintosh PowerPoint</Application>
  <PresentationFormat>Panorámica</PresentationFormat>
  <Paragraphs>25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Bahnschrift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DANIEL EMILIANO CASTILLO</dc:creator>
  <cp:lastModifiedBy>CARLOS DANIEL EMILIANO CASTILLO</cp:lastModifiedBy>
  <cp:revision>3</cp:revision>
  <dcterms:created xsi:type="dcterms:W3CDTF">2024-04-04T20:03:18Z</dcterms:created>
  <dcterms:modified xsi:type="dcterms:W3CDTF">2024-04-12T18:58:26Z</dcterms:modified>
</cp:coreProperties>
</file>