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7"/>
  </p:notesMasterIdLst>
  <p:sldIdLst>
    <p:sldId id="256" r:id="rId2"/>
    <p:sldId id="260" r:id="rId3"/>
    <p:sldId id="257" r:id="rId4"/>
    <p:sldId id="258" r:id="rId5"/>
    <p:sldId id="259" r:id="rId6"/>
    <p:sldId id="270" r:id="rId7"/>
    <p:sldId id="261" r:id="rId8"/>
    <p:sldId id="262" r:id="rId9"/>
    <p:sldId id="263" r:id="rId10"/>
    <p:sldId id="264" r:id="rId11"/>
    <p:sldId id="265" r:id="rId12"/>
    <p:sldId id="268" r:id="rId13"/>
    <p:sldId id="266" r:id="rId14"/>
    <p:sldId id="267"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43"/>
    <p:restoredTop sz="94719"/>
  </p:normalViewPr>
  <p:slideViewPr>
    <p:cSldViewPr snapToGrid="0">
      <p:cViewPr varScale="1">
        <p:scale>
          <a:sx n="95" d="100"/>
          <a:sy n="95" d="100"/>
        </p:scale>
        <p:origin x="200" y="72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37C79-F36C-4B48-9291-9F3E2A4B14EC}" type="doc">
      <dgm:prSet loTypeId="urn:microsoft.com/office/officeart/2005/8/layout/list1" loCatId="" qsTypeId="urn:microsoft.com/office/officeart/2005/8/quickstyle/simple5" qsCatId="simple" csTypeId="urn:microsoft.com/office/officeart/2005/8/colors/accent3_2" csCatId="accent3" phldr="1"/>
      <dgm:spPr/>
      <dgm:t>
        <a:bodyPr/>
        <a:lstStyle/>
        <a:p>
          <a:endParaRPr lang="es-MX"/>
        </a:p>
      </dgm:t>
    </dgm:pt>
    <dgm:pt modelId="{F5B6487F-7DF2-4840-82F5-A0DFB5F886D1}">
      <dgm:prSet phldrT="[Texto]"/>
      <dgm:spPr>
        <a:solidFill>
          <a:schemeClr val="accent1">
            <a:lumMod val="75000"/>
          </a:schemeClr>
        </a:solidFill>
      </dgm:spPr>
      <dgm:t>
        <a:bodyPr/>
        <a:lstStyle/>
        <a:p>
          <a:r>
            <a:rPr lang="es-MX" dirty="0"/>
            <a:t>Acción de Inconstitucionalidad 2014 y sus acumuladas</a:t>
          </a:r>
        </a:p>
      </dgm:t>
    </dgm:pt>
    <dgm:pt modelId="{9BC34331-724F-FB4A-A546-730B4F49997A}" type="parTrans" cxnId="{B15B8508-CC72-8046-8BF1-E2C14099B462}">
      <dgm:prSet/>
      <dgm:spPr/>
      <dgm:t>
        <a:bodyPr/>
        <a:lstStyle/>
        <a:p>
          <a:endParaRPr lang="es-MX"/>
        </a:p>
      </dgm:t>
    </dgm:pt>
    <dgm:pt modelId="{C74EB8B5-B655-0D47-B63C-DCB18ACDCC29}" type="sibTrans" cxnId="{B15B8508-CC72-8046-8BF1-E2C14099B462}">
      <dgm:prSet/>
      <dgm:spPr/>
      <dgm:t>
        <a:bodyPr/>
        <a:lstStyle/>
        <a:p>
          <a:endParaRPr lang="es-MX"/>
        </a:p>
      </dgm:t>
    </dgm:pt>
    <dgm:pt modelId="{FC4D1671-97BD-0747-BC8A-0835C65AB0ED}">
      <dgm:prSet phldrT="[Texto]"/>
      <dgm:spPr>
        <a:solidFill>
          <a:schemeClr val="accent1">
            <a:lumMod val="75000"/>
          </a:schemeClr>
        </a:solidFill>
      </dgm:spPr>
      <dgm:t>
        <a:bodyPr/>
        <a:lstStyle/>
        <a:p>
          <a:r>
            <a:rPr lang="es-ES_tradnl" dirty="0"/>
            <a:t>Jurisprudencia 6/2015 del TEPJF</a:t>
          </a:r>
          <a:endParaRPr lang="es-MX" dirty="0"/>
        </a:p>
      </dgm:t>
    </dgm:pt>
    <dgm:pt modelId="{3B861209-89BC-CC43-8CD0-B95B20F8BE95}" type="parTrans" cxnId="{8A6034C8-C953-F24E-870A-70FFB029810F}">
      <dgm:prSet/>
      <dgm:spPr/>
      <dgm:t>
        <a:bodyPr/>
        <a:lstStyle/>
        <a:p>
          <a:endParaRPr lang="es-MX"/>
        </a:p>
      </dgm:t>
    </dgm:pt>
    <dgm:pt modelId="{89B80E78-8EB6-3748-A7D0-B473DCEA3C00}" type="sibTrans" cxnId="{8A6034C8-C953-F24E-870A-70FFB029810F}">
      <dgm:prSet/>
      <dgm:spPr/>
      <dgm:t>
        <a:bodyPr/>
        <a:lstStyle/>
        <a:p>
          <a:endParaRPr lang="es-MX"/>
        </a:p>
      </dgm:t>
    </dgm:pt>
    <dgm:pt modelId="{F725CF88-E9BF-9146-9FF3-F9384A64A16B}">
      <dgm:prSet/>
      <dgm:spPr>
        <a:solidFill>
          <a:schemeClr val="accent1">
            <a:lumMod val="75000"/>
          </a:schemeClr>
        </a:solidFill>
      </dgm:spPr>
      <dgm:t>
        <a:bodyPr/>
        <a:lstStyle/>
        <a:p>
          <a:r>
            <a:rPr lang="es-ES_tradnl" dirty="0"/>
            <a:t>Contradicción de tesis 275/2015</a:t>
          </a:r>
          <a:endParaRPr lang="es-MX" dirty="0"/>
        </a:p>
      </dgm:t>
    </dgm:pt>
    <dgm:pt modelId="{F5C83B14-1AF7-7C4D-A65A-262B517C4AAD}" type="parTrans" cxnId="{023F7333-B594-6E43-B5E7-6791577601F0}">
      <dgm:prSet/>
      <dgm:spPr/>
      <dgm:t>
        <a:bodyPr/>
        <a:lstStyle/>
        <a:p>
          <a:endParaRPr lang="es-MX"/>
        </a:p>
      </dgm:t>
    </dgm:pt>
    <dgm:pt modelId="{A0A61D55-9CFC-2E41-8093-BA0011BCCC59}" type="sibTrans" cxnId="{023F7333-B594-6E43-B5E7-6791577601F0}">
      <dgm:prSet/>
      <dgm:spPr/>
      <dgm:t>
        <a:bodyPr/>
        <a:lstStyle/>
        <a:p>
          <a:endParaRPr lang="es-MX"/>
        </a:p>
      </dgm:t>
    </dgm:pt>
    <dgm:pt modelId="{17275483-1C04-E14C-9B48-28B32E8CDBA0}">
      <dgm:prSet/>
      <dgm:spPr>
        <a:solidFill>
          <a:schemeClr val="accent1">
            <a:lumMod val="75000"/>
          </a:schemeClr>
        </a:solidFill>
      </dgm:spPr>
      <dgm:t>
        <a:bodyPr/>
        <a:lstStyle/>
        <a:p>
          <a:r>
            <a:rPr lang="es-ES_tradnl" dirty="0"/>
            <a:t>Acción de inconstitucionalidad 245/2020 y su acumulada</a:t>
          </a:r>
          <a:endParaRPr lang="es-MX" dirty="0"/>
        </a:p>
      </dgm:t>
    </dgm:pt>
    <dgm:pt modelId="{0008FFE5-31D4-3F49-888D-65D5DC76A167}" type="parTrans" cxnId="{A18B12F0-900E-2141-856E-6BF0CBAA2F6E}">
      <dgm:prSet/>
      <dgm:spPr/>
      <dgm:t>
        <a:bodyPr/>
        <a:lstStyle/>
        <a:p>
          <a:endParaRPr lang="es-MX"/>
        </a:p>
      </dgm:t>
    </dgm:pt>
    <dgm:pt modelId="{23EB58AB-35A8-9A41-9E6C-00F23D941354}" type="sibTrans" cxnId="{A18B12F0-900E-2141-856E-6BF0CBAA2F6E}">
      <dgm:prSet/>
      <dgm:spPr/>
      <dgm:t>
        <a:bodyPr/>
        <a:lstStyle/>
        <a:p>
          <a:endParaRPr lang="es-MX"/>
        </a:p>
      </dgm:t>
    </dgm:pt>
    <dgm:pt modelId="{439ED5BA-4ED1-BE43-B3A4-CD6BDA92F1C2}">
      <dgm:prSet phldrT="[Texto]"/>
      <dgm:spPr>
        <a:solidFill>
          <a:schemeClr val="accent1">
            <a:lumMod val="75000"/>
          </a:schemeClr>
        </a:solidFill>
      </dgm:spPr>
      <dgm:t>
        <a:bodyPr/>
        <a:lstStyle/>
        <a:p>
          <a:r>
            <a:rPr lang="es-MX" dirty="0"/>
            <a:t>Tesis IX/2021 del TEPJF</a:t>
          </a:r>
        </a:p>
      </dgm:t>
    </dgm:pt>
    <dgm:pt modelId="{7D30C2E4-A36D-7845-834D-0B12D19D6533}" type="parTrans" cxnId="{4F284798-C1FF-2544-8177-3FDD987A8EEA}">
      <dgm:prSet/>
      <dgm:spPr/>
      <dgm:t>
        <a:bodyPr/>
        <a:lstStyle/>
        <a:p>
          <a:endParaRPr lang="es-MX"/>
        </a:p>
      </dgm:t>
    </dgm:pt>
    <dgm:pt modelId="{4A0D5C26-934E-4F47-99E2-B5A50938D508}" type="sibTrans" cxnId="{4F284798-C1FF-2544-8177-3FDD987A8EEA}">
      <dgm:prSet/>
      <dgm:spPr/>
      <dgm:t>
        <a:bodyPr/>
        <a:lstStyle/>
        <a:p>
          <a:endParaRPr lang="es-MX"/>
        </a:p>
      </dgm:t>
    </dgm:pt>
    <dgm:pt modelId="{9C95BEE8-A938-D245-9A59-D54AC9F7F5AC}">
      <dgm:prSet phldrT="[Texto]"/>
      <dgm:spPr>
        <a:solidFill>
          <a:schemeClr val="accent1">
            <a:lumMod val="75000"/>
          </a:schemeClr>
        </a:solidFill>
      </dgm:spPr>
      <dgm:t>
        <a:bodyPr/>
        <a:lstStyle/>
        <a:p>
          <a:r>
            <a:rPr lang="es-ES_tradnl" dirty="0"/>
            <a:t>Jurisprudencia 11/2018 del TEPJF</a:t>
          </a:r>
          <a:endParaRPr lang="es-MX" dirty="0"/>
        </a:p>
      </dgm:t>
    </dgm:pt>
    <dgm:pt modelId="{136A7D0E-1080-CE4E-BDAB-404019495F56}" type="sibTrans" cxnId="{B0308056-366A-864C-BCDB-52594F0B4612}">
      <dgm:prSet/>
      <dgm:spPr/>
      <dgm:t>
        <a:bodyPr/>
        <a:lstStyle/>
        <a:p>
          <a:endParaRPr lang="es-MX"/>
        </a:p>
      </dgm:t>
    </dgm:pt>
    <dgm:pt modelId="{50E5CCFA-F3EB-4D4C-9D55-B4D37706DAC1}" type="parTrans" cxnId="{B0308056-366A-864C-BCDB-52594F0B4612}">
      <dgm:prSet/>
      <dgm:spPr/>
      <dgm:t>
        <a:bodyPr/>
        <a:lstStyle/>
        <a:p>
          <a:endParaRPr lang="es-MX"/>
        </a:p>
      </dgm:t>
    </dgm:pt>
    <dgm:pt modelId="{354F9B0F-4DA0-724F-8999-DC4E288B3238}" type="pres">
      <dgm:prSet presAssocID="{25137C79-F36C-4B48-9291-9F3E2A4B14EC}" presName="linear" presStyleCnt="0">
        <dgm:presLayoutVars>
          <dgm:dir/>
          <dgm:animLvl val="lvl"/>
          <dgm:resizeHandles val="exact"/>
        </dgm:presLayoutVars>
      </dgm:prSet>
      <dgm:spPr/>
    </dgm:pt>
    <dgm:pt modelId="{9F4B790E-D3E0-5640-93DA-10AC0CC6B24E}" type="pres">
      <dgm:prSet presAssocID="{F5B6487F-7DF2-4840-82F5-A0DFB5F886D1}" presName="parentLin" presStyleCnt="0"/>
      <dgm:spPr/>
    </dgm:pt>
    <dgm:pt modelId="{493D7C16-523A-994B-A41E-DD16646919E8}" type="pres">
      <dgm:prSet presAssocID="{F5B6487F-7DF2-4840-82F5-A0DFB5F886D1}" presName="parentLeftMargin" presStyleLbl="node1" presStyleIdx="0" presStyleCnt="6"/>
      <dgm:spPr/>
    </dgm:pt>
    <dgm:pt modelId="{185979FC-F64A-6A4D-B6ED-06C1E4571CD7}" type="pres">
      <dgm:prSet presAssocID="{F5B6487F-7DF2-4840-82F5-A0DFB5F886D1}" presName="parentText" presStyleLbl="node1" presStyleIdx="0" presStyleCnt="6">
        <dgm:presLayoutVars>
          <dgm:chMax val="0"/>
          <dgm:bulletEnabled val="1"/>
        </dgm:presLayoutVars>
      </dgm:prSet>
      <dgm:spPr/>
    </dgm:pt>
    <dgm:pt modelId="{F4B43C39-F073-9347-A704-5792060820F9}" type="pres">
      <dgm:prSet presAssocID="{F5B6487F-7DF2-4840-82F5-A0DFB5F886D1}" presName="negativeSpace" presStyleCnt="0"/>
      <dgm:spPr/>
    </dgm:pt>
    <dgm:pt modelId="{F020E472-7DBA-0D4E-824B-4CAA5FC1C165}" type="pres">
      <dgm:prSet presAssocID="{F5B6487F-7DF2-4840-82F5-A0DFB5F886D1}" presName="childText" presStyleLbl="conFgAcc1" presStyleIdx="0" presStyleCnt="6">
        <dgm:presLayoutVars>
          <dgm:bulletEnabled val="1"/>
        </dgm:presLayoutVars>
      </dgm:prSet>
      <dgm:spPr/>
    </dgm:pt>
    <dgm:pt modelId="{39B29F28-8397-C147-9E9F-825FA5B06AAF}" type="pres">
      <dgm:prSet presAssocID="{C74EB8B5-B655-0D47-B63C-DCB18ACDCC29}" presName="spaceBetweenRectangles" presStyleCnt="0"/>
      <dgm:spPr/>
    </dgm:pt>
    <dgm:pt modelId="{1B5970C8-406D-B043-9179-74E6F9DD547F}" type="pres">
      <dgm:prSet presAssocID="{F725CF88-E9BF-9146-9FF3-F9384A64A16B}" presName="parentLin" presStyleCnt="0"/>
      <dgm:spPr/>
    </dgm:pt>
    <dgm:pt modelId="{56FE9AFC-6B13-DD49-A74B-F689713D0779}" type="pres">
      <dgm:prSet presAssocID="{F725CF88-E9BF-9146-9FF3-F9384A64A16B}" presName="parentLeftMargin" presStyleLbl="node1" presStyleIdx="0" presStyleCnt="6"/>
      <dgm:spPr/>
    </dgm:pt>
    <dgm:pt modelId="{1A3C0753-AB93-8148-8F1D-29546E52B18B}" type="pres">
      <dgm:prSet presAssocID="{F725CF88-E9BF-9146-9FF3-F9384A64A16B}" presName="parentText" presStyleLbl="node1" presStyleIdx="1" presStyleCnt="6">
        <dgm:presLayoutVars>
          <dgm:chMax val="0"/>
          <dgm:bulletEnabled val="1"/>
        </dgm:presLayoutVars>
      </dgm:prSet>
      <dgm:spPr/>
    </dgm:pt>
    <dgm:pt modelId="{869F2DCA-2BC0-024C-93C4-EEF730660A86}" type="pres">
      <dgm:prSet presAssocID="{F725CF88-E9BF-9146-9FF3-F9384A64A16B}" presName="negativeSpace" presStyleCnt="0"/>
      <dgm:spPr/>
    </dgm:pt>
    <dgm:pt modelId="{74474808-4E37-754C-BCD0-229A31D2590C}" type="pres">
      <dgm:prSet presAssocID="{F725CF88-E9BF-9146-9FF3-F9384A64A16B}" presName="childText" presStyleLbl="conFgAcc1" presStyleIdx="1" presStyleCnt="6">
        <dgm:presLayoutVars>
          <dgm:bulletEnabled val="1"/>
        </dgm:presLayoutVars>
      </dgm:prSet>
      <dgm:spPr/>
    </dgm:pt>
    <dgm:pt modelId="{1C14813D-A5EC-C144-8BE6-F62823DC1D5D}" type="pres">
      <dgm:prSet presAssocID="{A0A61D55-9CFC-2E41-8093-BA0011BCCC59}" presName="spaceBetweenRectangles" presStyleCnt="0"/>
      <dgm:spPr/>
    </dgm:pt>
    <dgm:pt modelId="{1994F304-BE8A-A340-9EBA-D6690A5947AD}" type="pres">
      <dgm:prSet presAssocID="{17275483-1C04-E14C-9B48-28B32E8CDBA0}" presName="parentLin" presStyleCnt="0"/>
      <dgm:spPr/>
    </dgm:pt>
    <dgm:pt modelId="{D7CA124C-17C1-184C-8795-15FE72676C74}" type="pres">
      <dgm:prSet presAssocID="{17275483-1C04-E14C-9B48-28B32E8CDBA0}" presName="parentLeftMargin" presStyleLbl="node1" presStyleIdx="1" presStyleCnt="6"/>
      <dgm:spPr/>
    </dgm:pt>
    <dgm:pt modelId="{8DB3573F-C7A2-B44B-83DC-D768002D4A39}" type="pres">
      <dgm:prSet presAssocID="{17275483-1C04-E14C-9B48-28B32E8CDBA0}" presName="parentText" presStyleLbl="node1" presStyleIdx="2" presStyleCnt="6">
        <dgm:presLayoutVars>
          <dgm:chMax val="0"/>
          <dgm:bulletEnabled val="1"/>
        </dgm:presLayoutVars>
      </dgm:prSet>
      <dgm:spPr/>
    </dgm:pt>
    <dgm:pt modelId="{1A911C2C-90F6-5448-A494-277B239CD707}" type="pres">
      <dgm:prSet presAssocID="{17275483-1C04-E14C-9B48-28B32E8CDBA0}" presName="negativeSpace" presStyleCnt="0"/>
      <dgm:spPr/>
    </dgm:pt>
    <dgm:pt modelId="{DEF24783-68B0-274D-BE41-6EA08C724B88}" type="pres">
      <dgm:prSet presAssocID="{17275483-1C04-E14C-9B48-28B32E8CDBA0}" presName="childText" presStyleLbl="conFgAcc1" presStyleIdx="2" presStyleCnt="6">
        <dgm:presLayoutVars>
          <dgm:bulletEnabled val="1"/>
        </dgm:presLayoutVars>
      </dgm:prSet>
      <dgm:spPr/>
    </dgm:pt>
    <dgm:pt modelId="{0D22837A-2885-D947-953B-A07F8D415AFC}" type="pres">
      <dgm:prSet presAssocID="{23EB58AB-35A8-9A41-9E6C-00F23D941354}" presName="spaceBetweenRectangles" presStyleCnt="0"/>
      <dgm:spPr/>
    </dgm:pt>
    <dgm:pt modelId="{E2A249FC-3D4C-0440-AF82-F897E42C98C3}" type="pres">
      <dgm:prSet presAssocID="{FC4D1671-97BD-0747-BC8A-0835C65AB0ED}" presName="parentLin" presStyleCnt="0"/>
      <dgm:spPr/>
    </dgm:pt>
    <dgm:pt modelId="{3E2D3897-DDA0-6E49-83C6-E2D8934E6373}" type="pres">
      <dgm:prSet presAssocID="{FC4D1671-97BD-0747-BC8A-0835C65AB0ED}" presName="parentLeftMargin" presStyleLbl="node1" presStyleIdx="2" presStyleCnt="6"/>
      <dgm:spPr/>
    </dgm:pt>
    <dgm:pt modelId="{1243ADD9-4CFF-784B-A7C7-5BA32F5A5694}" type="pres">
      <dgm:prSet presAssocID="{FC4D1671-97BD-0747-BC8A-0835C65AB0ED}" presName="parentText" presStyleLbl="node1" presStyleIdx="3" presStyleCnt="6">
        <dgm:presLayoutVars>
          <dgm:chMax val="0"/>
          <dgm:bulletEnabled val="1"/>
        </dgm:presLayoutVars>
      </dgm:prSet>
      <dgm:spPr/>
    </dgm:pt>
    <dgm:pt modelId="{A5018886-4B08-2B4C-9815-5CC41B8B3B2A}" type="pres">
      <dgm:prSet presAssocID="{FC4D1671-97BD-0747-BC8A-0835C65AB0ED}" presName="negativeSpace" presStyleCnt="0"/>
      <dgm:spPr/>
    </dgm:pt>
    <dgm:pt modelId="{825ED1B5-0F4E-3E4C-A421-2D626440D2DA}" type="pres">
      <dgm:prSet presAssocID="{FC4D1671-97BD-0747-BC8A-0835C65AB0ED}" presName="childText" presStyleLbl="conFgAcc1" presStyleIdx="3" presStyleCnt="6">
        <dgm:presLayoutVars>
          <dgm:bulletEnabled val="1"/>
        </dgm:presLayoutVars>
      </dgm:prSet>
      <dgm:spPr/>
    </dgm:pt>
    <dgm:pt modelId="{9F207B1F-6C7D-5B42-BDA9-D88291EEAAEE}" type="pres">
      <dgm:prSet presAssocID="{89B80E78-8EB6-3748-A7D0-B473DCEA3C00}" presName="spaceBetweenRectangles" presStyleCnt="0"/>
      <dgm:spPr/>
    </dgm:pt>
    <dgm:pt modelId="{2B1826EE-0A0E-4144-BEB7-E3D5270E7134}" type="pres">
      <dgm:prSet presAssocID="{9C95BEE8-A938-D245-9A59-D54AC9F7F5AC}" presName="parentLin" presStyleCnt="0"/>
      <dgm:spPr/>
    </dgm:pt>
    <dgm:pt modelId="{CD8316A8-795F-F747-BBCD-DFC69706648B}" type="pres">
      <dgm:prSet presAssocID="{9C95BEE8-A938-D245-9A59-D54AC9F7F5AC}" presName="parentLeftMargin" presStyleLbl="node1" presStyleIdx="3" presStyleCnt="6"/>
      <dgm:spPr/>
    </dgm:pt>
    <dgm:pt modelId="{ED8C2F02-21FD-1247-B956-47B8321468DA}" type="pres">
      <dgm:prSet presAssocID="{9C95BEE8-A938-D245-9A59-D54AC9F7F5AC}" presName="parentText" presStyleLbl="node1" presStyleIdx="4" presStyleCnt="6">
        <dgm:presLayoutVars>
          <dgm:chMax val="0"/>
          <dgm:bulletEnabled val="1"/>
        </dgm:presLayoutVars>
      </dgm:prSet>
      <dgm:spPr/>
    </dgm:pt>
    <dgm:pt modelId="{0C53AADE-E987-C140-B68B-3BEA579C786E}" type="pres">
      <dgm:prSet presAssocID="{9C95BEE8-A938-D245-9A59-D54AC9F7F5AC}" presName="negativeSpace" presStyleCnt="0"/>
      <dgm:spPr/>
    </dgm:pt>
    <dgm:pt modelId="{518CC066-D7CF-F241-B159-3A8A760A3D11}" type="pres">
      <dgm:prSet presAssocID="{9C95BEE8-A938-D245-9A59-D54AC9F7F5AC}" presName="childText" presStyleLbl="conFgAcc1" presStyleIdx="4" presStyleCnt="6">
        <dgm:presLayoutVars>
          <dgm:bulletEnabled val="1"/>
        </dgm:presLayoutVars>
      </dgm:prSet>
      <dgm:spPr/>
    </dgm:pt>
    <dgm:pt modelId="{0528FEA4-5EF8-CE44-AECB-98549B7F8F09}" type="pres">
      <dgm:prSet presAssocID="{136A7D0E-1080-CE4E-BDAB-404019495F56}" presName="spaceBetweenRectangles" presStyleCnt="0"/>
      <dgm:spPr/>
    </dgm:pt>
    <dgm:pt modelId="{AEE4EBB9-DCB5-5147-B945-9F96F3EB95CF}" type="pres">
      <dgm:prSet presAssocID="{439ED5BA-4ED1-BE43-B3A4-CD6BDA92F1C2}" presName="parentLin" presStyleCnt="0"/>
      <dgm:spPr/>
    </dgm:pt>
    <dgm:pt modelId="{A7D26A65-46A1-F34F-8758-87A64B27100C}" type="pres">
      <dgm:prSet presAssocID="{439ED5BA-4ED1-BE43-B3A4-CD6BDA92F1C2}" presName="parentLeftMargin" presStyleLbl="node1" presStyleIdx="4" presStyleCnt="6"/>
      <dgm:spPr/>
    </dgm:pt>
    <dgm:pt modelId="{BEC911F3-EF9F-DB46-91C4-453B949644D2}" type="pres">
      <dgm:prSet presAssocID="{439ED5BA-4ED1-BE43-B3A4-CD6BDA92F1C2}" presName="parentText" presStyleLbl="node1" presStyleIdx="5" presStyleCnt="6">
        <dgm:presLayoutVars>
          <dgm:chMax val="0"/>
          <dgm:bulletEnabled val="1"/>
        </dgm:presLayoutVars>
      </dgm:prSet>
      <dgm:spPr/>
    </dgm:pt>
    <dgm:pt modelId="{A8080A09-CDBC-DF4B-9941-AF00151C2A4C}" type="pres">
      <dgm:prSet presAssocID="{439ED5BA-4ED1-BE43-B3A4-CD6BDA92F1C2}" presName="negativeSpace" presStyleCnt="0"/>
      <dgm:spPr/>
    </dgm:pt>
    <dgm:pt modelId="{AA06B4B8-8741-4943-B9C0-A83079A9B488}" type="pres">
      <dgm:prSet presAssocID="{439ED5BA-4ED1-BE43-B3A4-CD6BDA92F1C2}" presName="childText" presStyleLbl="conFgAcc1" presStyleIdx="5" presStyleCnt="6">
        <dgm:presLayoutVars>
          <dgm:bulletEnabled val="1"/>
        </dgm:presLayoutVars>
      </dgm:prSet>
      <dgm:spPr/>
    </dgm:pt>
  </dgm:ptLst>
  <dgm:cxnLst>
    <dgm:cxn modelId="{B15B8508-CC72-8046-8BF1-E2C14099B462}" srcId="{25137C79-F36C-4B48-9291-9F3E2A4B14EC}" destId="{F5B6487F-7DF2-4840-82F5-A0DFB5F886D1}" srcOrd="0" destOrd="0" parTransId="{9BC34331-724F-FB4A-A546-730B4F49997A}" sibTransId="{C74EB8B5-B655-0D47-B63C-DCB18ACDCC29}"/>
    <dgm:cxn modelId="{A3E9FB0E-5634-E147-BDF7-BF92C6DE2BED}" type="presOf" srcId="{439ED5BA-4ED1-BE43-B3A4-CD6BDA92F1C2}" destId="{A7D26A65-46A1-F34F-8758-87A64B27100C}" srcOrd="0" destOrd="0" presId="urn:microsoft.com/office/officeart/2005/8/layout/list1"/>
    <dgm:cxn modelId="{DB19A310-7AE0-4F4B-9CA7-41A5D44C06DA}" type="presOf" srcId="{FC4D1671-97BD-0747-BC8A-0835C65AB0ED}" destId="{1243ADD9-4CFF-784B-A7C7-5BA32F5A5694}" srcOrd="1" destOrd="0" presId="urn:microsoft.com/office/officeart/2005/8/layout/list1"/>
    <dgm:cxn modelId="{0196E22D-997C-DC43-8CD9-513C053F8362}" type="presOf" srcId="{F725CF88-E9BF-9146-9FF3-F9384A64A16B}" destId="{56FE9AFC-6B13-DD49-A74B-F689713D0779}" srcOrd="0" destOrd="0" presId="urn:microsoft.com/office/officeart/2005/8/layout/list1"/>
    <dgm:cxn modelId="{2C889530-005B-5747-B93F-F42D5DA618A5}" type="presOf" srcId="{9C95BEE8-A938-D245-9A59-D54AC9F7F5AC}" destId="{CD8316A8-795F-F747-BBCD-DFC69706648B}" srcOrd="0" destOrd="0" presId="urn:microsoft.com/office/officeart/2005/8/layout/list1"/>
    <dgm:cxn modelId="{023F7333-B594-6E43-B5E7-6791577601F0}" srcId="{25137C79-F36C-4B48-9291-9F3E2A4B14EC}" destId="{F725CF88-E9BF-9146-9FF3-F9384A64A16B}" srcOrd="1" destOrd="0" parTransId="{F5C83B14-1AF7-7C4D-A65A-262B517C4AAD}" sibTransId="{A0A61D55-9CFC-2E41-8093-BA0011BCCC59}"/>
    <dgm:cxn modelId="{5C6BF845-BF3C-0F40-BD84-6A78157CF7FA}" type="presOf" srcId="{25137C79-F36C-4B48-9291-9F3E2A4B14EC}" destId="{354F9B0F-4DA0-724F-8999-DC4E288B3238}" srcOrd="0" destOrd="0" presId="urn:microsoft.com/office/officeart/2005/8/layout/list1"/>
    <dgm:cxn modelId="{87EF7C51-1B7B-B849-B56F-76333245D88E}" type="presOf" srcId="{17275483-1C04-E14C-9B48-28B32E8CDBA0}" destId="{D7CA124C-17C1-184C-8795-15FE72676C74}" srcOrd="0" destOrd="0" presId="urn:microsoft.com/office/officeart/2005/8/layout/list1"/>
    <dgm:cxn modelId="{4999DA53-9EB4-5B49-9FBD-14F626CF0295}" type="presOf" srcId="{17275483-1C04-E14C-9B48-28B32E8CDBA0}" destId="{8DB3573F-C7A2-B44B-83DC-D768002D4A39}" srcOrd="1" destOrd="0" presId="urn:microsoft.com/office/officeart/2005/8/layout/list1"/>
    <dgm:cxn modelId="{B0308056-366A-864C-BCDB-52594F0B4612}" srcId="{25137C79-F36C-4B48-9291-9F3E2A4B14EC}" destId="{9C95BEE8-A938-D245-9A59-D54AC9F7F5AC}" srcOrd="4" destOrd="0" parTransId="{50E5CCFA-F3EB-4D4C-9D55-B4D37706DAC1}" sibTransId="{136A7D0E-1080-CE4E-BDAB-404019495F56}"/>
    <dgm:cxn modelId="{7D987E93-8BB2-0944-805B-E5183AFAF4E1}" type="presOf" srcId="{F5B6487F-7DF2-4840-82F5-A0DFB5F886D1}" destId="{493D7C16-523A-994B-A41E-DD16646919E8}" srcOrd="0" destOrd="0" presId="urn:microsoft.com/office/officeart/2005/8/layout/list1"/>
    <dgm:cxn modelId="{4F284798-C1FF-2544-8177-3FDD987A8EEA}" srcId="{25137C79-F36C-4B48-9291-9F3E2A4B14EC}" destId="{439ED5BA-4ED1-BE43-B3A4-CD6BDA92F1C2}" srcOrd="5" destOrd="0" parTransId="{7D30C2E4-A36D-7845-834D-0B12D19D6533}" sibTransId="{4A0D5C26-934E-4F47-99E2-B5A50938D508}"/>
    <dgm:cxn modelId="{970B39A6-03B9-E54A-9846-231E954313B9}" type="presOf" srcId="{F5B6487F-7DF2-4840-82F5-A0DFB5F886D1}" destId="{185979FC-F64A-6A4D-B6ED-06C1E4571CD7}" srcOrd="1" destOrd="0" presId="urn:microsoft.com/office/officeart/2005/8/layout/list1"/>
    <dgm:cxn modelId="{413A67AC-3ACB-6D43-9B06-8F879257B751}" type="presOf" srcId="{9C95BEE8-A938-D245-9A59-D54AC9F7F5AC}" destId="{ED8C2F02-21FD-1247-B956-47B8321468DA}" srcOrd="1" destOrd="0" presId="urn:microsoft.com/office/officeart/2005/8/layout/list1"/>
    <dgm:cxn modelId="{095255C4-8B50-6C4D-BDD4-74EEE45C7780}" type="presOf" srcId="{FC4D1671-97BD-0747-BC8A-0835C65AB0ED}" destId="{3E2D3897-DDA0-6E49-83C6-E2D8934E6373}" srcOrd="0" destOrd="0" presId="urn:microsoft.com/office/officeart/2005/8/layout/list1"/>
    <dgm:cxn modelId="{8A6034C8-C953-F24E-870A-70FFB029810F}" srcId="{25137C79-F36C-4B48-9291-9F3E2A4B14EC}" destId="{FC4D1671-97BD-0747-BC8A-0835C65AB0ED}" srcOrd="3" destOrd="0" parTransId="{3B861209-89BC-CC43-8CD0-B95B20F8BE95}" sibTransId="{89B80E78-8EB6-3748-A7D0-B473DCEA3C00}"/>
    <dgm:cxn modelId="{72CE43D3-6356-B444-B2FA-2AE0C5C0AF7D}" type="presOf" srcId="{439ED5BA-4ED1-BE43-B3A4-CD6BDA92F1C2}" destId="{BEC911F3-EF9F-DB46-91C4-453B949644D2}" srcOrd="1" destOrd="0" presId="urn:microsoft.com/office/officeart/2005/8/layout/list1"/>
    <dgm:cxn modelId="{DEF4D4D8-B9F7-D249-9B93-7ECD8C789952}" type="presOf" srcId="{F725CF88-E9BF-9146-9FF3-F9384A64A16B}" destId="{1A3C0753-AB93-8148-8F1D-29546E52B18B}" srcOrd="1" destOrd="0" presId="urn:microsoft.com/office/officeart/2005/8/layout/list1"/>
    <dgm:cxn modelId="{A18B12F0-900E-2141-856E-6BF0CBAA2F6E}" srcId="{25137C79-F36C-4B48-9291-9F3E2A4B14EC}" destId="{17275483-1C04-E14C-9B48-28B32E8CDBA0}" srcOrd="2" destOrd="0" parTransId="{0008FFE5-31D4-3F49-888D-65D5DC76A167}" sibTransId="{23EB58AB-35A8-9A41-9E6C-00F23D941354}"/>
    <dgm:cxn modelId="{14A3EF0C-4609-1C4A-9D86-8E4A801519B8}" type="presParOf" srcId="{354F9B0F-4DA0-724F-8999-DC4E288B3238}" destId="{9F4B790E-D3E0-5640-93DA-10AC0CC6B24E}" srcOrd="0" destOrd="0" presId="urn:microsoft.com/office/officeart/2005/8/layout/list1"/>
    <dgm:cxn modelId="{95AB679C-11BF-BB43-84C6-B860E1D79C3C}" type="presParOf" srcId="{9F4B790E-D3E0-5640-93DA-10AC0CC6B24E}" destId="{493D7C16-523A-994B-A41E-DD16646919E8}" srcOrd="0" destOrd="0" presId="urn:microsoft.com/office/officeart/2005/8/layout/list1"/>
    <dgm:cxn modelId="{4F69A180-77A4-2040-B7D2-EFB1DCC0CF88}" type="presParOf" srcId="{9F4B790E-D3E0-5640-93DA-10AC0CC6B24E}" destId="{185979FC-F64A-6A4D-B6ED-06C1E4571CD7}" srcOrd="1" destOrd="0" presId="urn:microsoft.com/office/officeart/2005/8/layout/list1"/>
    <dgm:cxn modelId="{CC23754C-F846-8940-94D6-DE606945009A}" type="presParOf" srcId="{354F9B0F-4DA0-724F-8999-DC4E288B3238}" destId="{F4B43C39-F073-9347-A704-5792060820F9}" srcOrd="1" destOrd="0" presId="urn:microsoft.com/office/officeart/2005/8/layout/list1"/>
    <dgm:cxn modelId="{48BE34E3-BF07-8847-B294-99B233C86132}" type="presParOf" srcId="{354F9B0F-4DA0-724F-8999-DC4E288B3238}" destId="{F020E472-7DBA-0D4E-824B-4CAA5FC1C165}" srcOrd="2" destOrd="0" presId="urn:microsoft.com/office/officeart/2005/8/layout/list1"/>
    <dgm:cxn modelId="{628A6ED5-526F-E046-840E-FDF575E6EA0A}" type="presParOf" srcId="{354F9B0F-4DA0-724F-8999-DC4E288B3238}" destId="{39B29F28-8397-C147-9E9F-825FA5B06AAF}" srcOrd="3" destOrd="0" presId="urn:microsoft.com/office/officeart/2005/8/layout/list1"/>
    <dgm:cxn modelId="{388EF0D3-DCBD-4841-B349-F62B0478B596}" type="presParOf" srcId="{354F9B0F-4DA0-724F-8999-DC4E288B3238}" destId="{1B5970C8-406D-B043-9179-74E6F9DD547F}" srcOrd="4" destOrd="0" presId="urn:microsoft.com/office/officeart/2005/8/layout/list1"/>
    <dgm:cxn modelId="{B1ADA2C8-E692-3F4B-9CF1-8D74B7FD3712}" type="presParOf" srcId="{1B5970C8-406D-B043-9179-74E6F9DD547F}" destId="{56FE9AFC-6B13-DD49-A74B-F689713D0779}" srcOrd="0" destOrd="0" presId="urn:microsoft.com/office/officeart/2005/8/layout/list1"/>
    <dgm:cxn modelId="{ABEB801C-06B1-3C4F-8B51-3E88097EB6E4}" type="presParOf" srcId="{1B5970C8-406D-B043-9179-74E6F9DD547F}" destId="{1A3C0753-AB93-8148-8F1D-29546E52B18B}" srcOrd="1" destOrd="0" presId="urn:microsoft.com/office/officeart/2005/8/layout/list1"/>
    <dgm:cxn modelId="{2A600830-AF32-484F-B836-13DE61B71242}" type="presParOf" srcId="{354F9B0F-4DA0-724F-8999-DC4E288B3238}" destId="{869F2DCA-2BC0-024C-93C4-EEF730660A86}" srcOrd="5" destOrd="0" presId="urn:microsoft.com/office/officeart/2005/8/layout/list1"/>
    <dgm:cxn modelId="{AE2113BB-8894-8C4D-8273-DB335506A5BF}" type="presParOf" srcId="{354F9B0F-4DA0-724F-8999-DC4E288B3238}" destId="{74474808-4E37-754C-BCD0-229A31D2590C}" srcOrd="6" destOrd="0" presId="urn:microsoft.com/office/officeart/2005/8/layout/list1"/>
    <dgm:cxn modelId="{91979A12-A62E-9540-AF08-ADCDA892C3C2}" type="presParOf" srcId="{354F9B0F-4DA0-724F-8999-DC4E288B3238}" destId="{1C14813D-A5EC-C144-8BE6-F62823DC1D5D}" srcOrd="7" destOrd="0" presId="urn:microsoft.com/office/officeart/2005/8/layout/list1"/>
    <dgm:cxn modelId="{F0A5353C-B6DD-7840-9B91-5BEA2A9A6671}" type="presParOf" srcId="{354F9B0F-4DA0-724F-8999-DC4E288B3238}" destId="{1994F304-BE8A-A340-9EBA-D6690A5947AD}" srcOrd="8" destOrd="0" presId="urn:microsoft.com/office/officeart/2005/8/layout/list1"/>
    <dgm:cxn modelId="{F61EB046-BE84-5A4E-B7B3-B9C920EF7EE7}" type="presParOf" srcId="{1994F304-BE8A-A340-9EBA-D6690A5947AD}" destId="{D7CA124C-17C1-184C-8795-15FE72676C74}" srcOrd="0" destOrd="0" presId="urn:microsoft.com/office/officeart/2005/8/layout/list1"/>
    <dgm:cxn modelId="{2CDC875B-A789-5741-B9CD-3170BF25FCC1}" type="presParOf" srcId="{1994F304-BE8A-A340-9EBA-D6690A5947AD}" destId="{8DB3573F-C7A2-B44B-83DC-D768002D4A39}" srcOrd="1" destOrd="0" presId="urn:microsoft.com/office/officeart/2005/8/layout/list1"/>
    <dgm:cxn modelId="{204D20E9-A64C-F444-9161-5BD963C9024A}" type="presParOf" srcId="{354F9B0F-4DA0-724F-8999-DC4E288B3238}" destId="{1A911C2C-90F6-5448-A494-277B239CD707}" srcOrd="9" destOrd="0" presId="urn:microsoft.com/office/officeart/2005/8/layout/list1"/>
    <dgm:cxn modelId="{748105A5-149A-D346-9D8D-B8F0F1FF9C11}" type="presParOf" srcId="{354F9B0F-4DA0-724F-8999-DC4E288B3238}" destId="{DEF24783-68B0-274D-BE41-6EA08C724B88}" srcOrd="10" destOrd="0" presId="urn:microsoft.com/office/officeart/2005/8/layout/list1"/>
    <dgm:cxn modelId="{1A022210-6B9E-A54A-8817-A121B19174BE}" type="presParOf" srcId="{354F9B0F-4DA0-724F-8999-DC4E288B3238}" destId="{0D22837A-2885-D947-953B-A07F8D415AFC}" srcOrd="11" destOrd="0" presId="urn:microsoft.com/office/officeart/2005/8/layout/list1"/>
    <dgm:cxn modelId="{E9480ECB-C851-2545-9BFE-864A1FAF063D}" type="presParOf" srcId="{354F9B0F-4DA0-724F-8999-DC4E288B3238}" destId="{E2A249FC-3D4C-0440-AF82-F897E42C98C3}" srcOrd="12" destOrd="0" presId="urn:microsoft.com/office/officeart/2005/8/layout/list1"/>
    <dgm:cxn modelId="{85E81B25-A662-E64A-94BB-FAB547896E1C}" type="presParOf" srcId="{E2A249FC-3D4C-0440-AF82-F897E42C98C3}" destId="{3E2D3897-DDA0-6E49-83C6-E2D8934E6373}" srcOrd="0" destOrd="0" presId="urn:microsoft.com/office/officeart/2005/8/layout/list1"/>
    <dgm:cxn modelId="{DC1EFED0-30E6-2C4D-9314-1E9CF9197668}" type="presParOf" srcId="{E2A249FC-3D4C-0440-AF82-F897E42C98C3}" destId="{1243ADD9-4CFF-784B-A7C7-5BA32F5A5694}" srcOrd="1" destOrd="0" presId="urn:microsoft.com/office/officeart/2005/8/layout/list1"/>
    <dgm:cxn modelId="{55BBDD1E-A2F8-2141-8C26-54BE680D8AF1}" type="presParOf" srcId="{354F9B0F-4DA0-724F-8999-DC4E288B3238}" destId="{A5018886-4B08-2B4C-9815-5CC41B8B3B2A}" srcOrd="13" destOrd="0" presId="urn:microsoft.com/office/officeart/2005/8/layout/list1"/>
    <dgm:cxn modelId="{A52A5566-A91C-0A48-870E-7C234E31EC55}" type="presParOf" srcId="{354F9B0F-4DA0-724F-8999-DC4E288B3238}" destId="{825ED1B5-0F4E-3E4C-A421-2D626440D2DA}" srcOrd="14" destOrd="0" presId="urn:microsoft.com/office/officeart/2005/8/layout/list1"/>
    <dgm:cxn modelId="{A7A66215-F5FD-D24E-A673-69363A18E9D2}" type="presParOf" srcId="{354F9B0F-4DA0-724F-8999-DC4E288B3238}" destId="{9F207B1F-6C7D-5B42-BDA9-D88291EEAAEE}" srcOrd="15" destOrd="0" presId="urn:microsoft.com/office/officeart/2005/8/layout/list1"/>
    <dgm:cxn modelId="{955C90B7-2530-F94C-8BF2-E889CE0BD24C}" type="presParOf" srcId="{354F9B0F-4DA0-724F-8999-DC4E288B3238}" destId="{2B1826EE-0A0E-4144-BEB7-E3D5270E7134}" srcOrd="16" destOrd="0" presId="urn:microsoft.com/office/officeart/2005/8/layout/list1"/>
    <dgm:cxn modelId="{9B656401-07C2-AC4B-A490-2C3948344C7B}" type="presParOf" srcId="{2B1826EE-0A0E-4144-BEB7-E3D5270E7134}" destId="{CD8316A8-795F-F747-BBCD-DFC69706648B}" srcOrd="0" destOrd="0" presId="urn:microsoft.com/office/officeart/2005/8/layout/list1"/>
    <dgm:cxn modelId="{59C98187-940E-1146-90DC-C70ECE468664}" type="presParOf" srcId="{2B1826EE-0A0E-4144-BEB7-E3D5270E7134}" destId="{ED8C2F02-21FD-1247-B956-47B8321468DA}" srcOrd="1" destOrd="0" presId="urn:microsoft.com/office/officeart/2005/8/layout/list1"/>
    <dgm:cxn modelId="{6E63D602-FCC6-3B46-8CC7-AF94E7DA64A0}" type="presParOf" srcId="{354F9B0F-4DA0-724F-8999-DC4E288B3238}" destId="{0C53AADE-E987-C140-B68B-3BEA579C786E}" srcOrd="17" destOrd="0" presId="urn:microsoft.com/office/officeart/2005/8/layout/list1"/>
    <dgm:cxn modelId="{82A8CE07-92AD-E847-AECC-A76012899C78}" type="presParOf" srcId="{354F9B0F-4DA0-724F-8999-DC4E288B3238}" destId="{518CC066-D7CF-F241-B159-3A8A760A3D11}" srcOrd="18" destOrd="0" presId="urn:microsoft.com/office/officeart/2005/8/layout/list1"/>
    <dgm:cxn modelId="{B961DA92-DFA4-6643-B165-4EA3507CC8A7}" type="presParOf" srcId="{354F9B0F-4DA0-724F-8999-DC4E288B3238}" destId="{0528FEA4-5EF8-CE44-AECB-98549B7F8F09}" srcOrd="19" destOrd="0" presId="urn:microsoft.com/office/officeart/2005/8/layout/list1"/>
    <dgm:cxn modelId="{CCAC7B5F-6DA4-D846-9293-4F7CD0644F20}" type="presParOf" srcId="{354F9B0F-4DA0-724F-8999-DC4E288B3238}" destId="{AEE4EBB9-DCB5-5147-B945-9F96F3EB95CF}" srcOrd="20" destOrd="0" presId="urn:microsoft.com/office/officeart/2005/8/layout/list1"/>
    <dgm:cxn modelId="{64579106-C58A-214E-8626-112450B87E3E}" type="presParOf" srcId="{AEE4EBB9-DCB5-5147-B945-9F96F3EB95CF}" destId="{A7D26A65-46A1-F34F-8758-87A64B27100C}" srcOrd="0" destOrd="0" presId="urn:microsoft.com/office/officeart/2005/8/layout/list1"/>
    <dgm:cxn modelId="{D1082C3A-100C-C244-BBAE-A6848D116FF9}" type="presParOf" srcId="{AEE4EBB9-DCB5-5147-B945-9F96F3EB95CF}" destId="{BEC911F3-EF9F-DB46-91C4-453B949644D2}" srcOrd="1" destOrd="0" presId="urn:microsoft.com/office/officeart/2005/8/layout/list1"/>
    <dgm:cxn modelId="{E1402016-59FA-2541-B624-1D98DAB50C73}" type="presParOf" srcId="{354F9B0F-4DA0-724F-8999-DC4E288B3238}" destId="{A8080A09-CDBC-DF4B-9941-AF00151C2A4C}" srcOrd="21" destOrd="0" presId="urn:microsoft.com/office/officeart/2005/8/layout/list1"/>
    <dgm:cxn modelId="{EF94AB0A-9287-0C44-B3D0-663F0B271FE8}" type="presParOf" srcId="{354F9B0F-4DA0-724F-8999-DC4E288B3238}" destId="{AA06B4B8-8741-4943-B9C0-A83079A9B488}"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0E472-7DBA-0D4E-824B-4CAA5FC1C165}">
      <dsp:nvSpPr>
        <dsp:cNvPr id="0" name=""/>
        <dsp:cNvSpPr/>
      </dsp:nvSpPr>
      <dsp:spPr>
        <a:xfrm>
          <a:off x="0" y="30777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185979FC-F64A-6A4D-B6ED-06C1E4571CD7}">
      <dsp:nvSpPr>
        <dsp:cNvPr id="0" name=""/>
        <dsp:cNvSpPr/>
      </dsp:nvSpPr>
      <dsp:spPr>
        <a:xfrm>
          <a:off x="520395" y="11589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MX" sz="1300" kern="1200" dirty="0"/>
            <a:t>Acción de Inconstitucionalidad 2014 y sus acumuladas</a:t>
          </a:r>
        </a:p>
      </dsp:txBody>
      <dsp:txXfrm>
        <a:off x="539129" y="134628"/>
        <a:ext cx="7248074" cy="346292"/>
      </dsp:txXfrm>
    </dsp:sp>
    <dsp:sp modelId="{74474808-4E37-754C-BCD0-229A31D2590C}">
      <dsp:nvSpPr>
        <dsp:cNvPr id="0" name=""/>
        <dsp:cNvSpPr/>
      </dsp:nvSpPr>
      <dsp:spPr>
        <a:xfrm>
          <a:off x="0" y="89745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1A3C0753-AB93-8148-8F1D-29546E52B18B}">
      <dsp:nvSpPr>
        <dsp:cNvPr id="0" name=""/>
        <dsp:cNvSpPr/>
      </dsp:nvSpPr>
      <dsp:spPr>
        <a:xfrm>
          <a:off x="520395" y="70557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ES_tradnl" sz="1300" kern="1200" dirty="0"/>
            <a:t>Contradicción de tesis 275/2015</a:t>
          </a:r>
          <a:endParaRPr lang="es-MX" sz="1300" kern="1200" dirty="0"/>
        </a:p>
      </dsp:txBody>
      <dsp:txXfrm>
        <a:off x="539129" y="724308"/>
        <a:ext cx="7248074" cy="346292"/>
      </dsp:txXfrm>
    </dsp:sp>
    <dsp:sp modelId="{DEF24783-68B0-274D-BE41-6EA08C724B88}">
      <dsp:nvSpPr>
        <dsp:cNvPr id="0" name=""/>
        <dsp:cNvSpPr/>
      </dsp:nvSpPr>
      <dsp:spPr>
        <a:xfrm>
          <a:off x="0" y="148713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8DB3573F-C7A2-B44B-83DC-D768002D4A39}">
      <dsp:nvSpPr>
        <dsp:cNvPr id="0" name=""/>
        <dsp:cNvSpPr/>
      </dsp:nvSpPr>
      <dsp:spPr>
        <a:xfrm>
          <a:off x="520395" y="129525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ES_tradnl" sz="1300" kern="1200" dirty="0"/>
            <a:t>Acción de inconstitucionalidad 245/2020 y su acumulada</a:t>
          </a:r>
          <a:endParaRPr lang="es-MX" sz="1300" kern="1200" dirty="0"/>
        </a:p>
      </dsp:txBody>
      <dsp:txXfrm>
        <a:off x="539129" y="1313988"/>
        <a:ext cx="7248074" cy="346292"/>
      </dsp:txXfrm>
    </dsp:sp>
    <dsp:sp modelId="{825ED1B5-0F4E-3E4C-A421-2D626440D2DA}">
      <dsp:nvSpPr>
        <dsp:cNvPr id="0" name=""/>
        <dsp:cNvSpPr/>
      </dsp:nvSpPr>
      <dsp:spPr>
        <a:xfrm>
          <a:off x="0" y="207681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1243ADD9-4CFF-784B-A7C7-5BA32F5A5694}">
      <dsp:nvSpPr>
        <dsp:cNvPr id="0" name=""/>
        <dsp:cNvSpPr/>
      </dsp:nvSpPr>
      <dsp:spPr>
        <a:xfrm>
          <a:off x="520395" y="188493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ES_tradnl" sz="1300" kern="1200" dirty="0"/>
            <a:t>Jurisprudencia 6/2015 del TEPJF</a:t>
          </a:r>
          <a:endParaRPr lang="es-MX" sz="1300" kern="1200" dirty="0"/>
        </a:p>
      </dsp:txBody>
      <dsp:txXfrm>
        <a:off x="539129" y="1903668"/>
        <a:ext cx="7248074" cy="346292"/>
      </dsp:txXfrm>
    </dsp:sp>
    <dsp:sp modelId="{518CC066-D7CF-F241-B159-3A8A760A3D11}">
      <dsp:nvSpPr>
        <dsp:cNvPr id="0" name=""/>
        <dsp:cNvSpPr/>
      </dsp:nvSpPr>
      <dsp:spPr>
        <a:xfrm>
          <a:off x="0" y="266649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ED8C2F02-21FD-1247-B956-47B8321468DA}">
      <dsp:nvSpPr>
        <dsp:cNvPr id="0" name=""/>
        <dsp:cNvSpPr/>
      </dsp:nvSpPr>
      <dsp:spPr>
        <a:xfrm>
          <a:off x="520395" y="247461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ES_tradnl" sz="1300" kern="1200" dirty="0"/>
            <a:t>Jurisprudencia 11/2018 del TEPJF</a:t>
          </a:r>
          <a:endParaRPr lang="es-MX" sz="1300" kern="1200" dirty="0"/>
        </a:p>
      </dsp:txBody>
      <dsp:txXfrm>
        <a:off x="539129" y="2493348"/>
        <a:ext cx="7248074" cy="346292"/>
      </dsp:txXfrm>
    </dsp:sp>
    <dsp:sp modelId="{AA06B4B8-8741-4943-B9C0-A83079A9B488}">
      <dsp:nvSpPr>
        <dsp:cNvPr id="0" name=""/>
        <dsp:cNvSpPr/>
      </dsp:nvSpPr>
      <dsp:spPr>
        <a:xfrm>
          <a:off x="0" y="3256174"/>
          <a:ext cx="10407918" cy="327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BEC911F3-EF9F-DB46-91C4-453B949644D2}">
      <dsp:nvSpPr>
        <dsp:cNvPr id="0" name=""/>
        <dsp:cNvSpPr/>
      </dsp:nvSpPr>
      <dsp:spPr>
        <a:xfrm>
          <a:off x="520395" y="3064294"/>
          <a:ext cx="7285542" cy="383760"/>
        </a:xfrm>
        <a:prstGeom prst="roundRect">
          <a:avLst/>
        </a:prstGeom>
        <a:solidFill>
          <a:schemeClr val="accent1">
            <a:lumMod val="75000"/>
          </a:schemeClr>
        </a:soli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75376" tIns="0" rIns="275376" bIns="0" numCol="1" spcCol="1270" anchor="ctr" anchorCtr="0">
          <a:noAutofit/>
        </a:bodyPr>
        <a:lstStyle/>
        <a:p>
          <a:pPr marL="0" lvl="0" indent="0" algn="l" defTabSz="577850">
            <a:lnSpc>
              <a:spcPct val="90000"/>
            </a:lnSpc>
            <a:spcBef>
              <a:spcPct val="0"/>
            </a:spcBef>
            <a:spcAft>
              <a:spcPct val="35000"/>
            </a:spcAft>
            <a:buNone/>
          </a:pPr>
          <a:r>
            <a:rPr lang="es-MX" sz="1300" kern="1200" dirty="0"/>
            <a:t>Tesis IX/2021 del TEPJF</a:t>
          </a:r>
        </a:p>
      </dsp:txBody>
      <dsp:txXfrm>
        <a:off x="539129" y="3083028"/>
        <a:ext cx="7248074"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ACEA0E-9F81-224B-8C69-AD6916DC0915}" type="datetimeFigureOut">
              <a:rPr lang="es-MX" smtClean="0"/>
              <a:t>23/11/22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9773A-A7B4-6E4B-AF88-8132D3D3A5E2}" type="slidenum">
              <a:rPr lang="es-MX" smtClean="0"/>
              <a:t>‹Nº›</a:t>
            </a:fld>
            <a:endParaRPr lang="es-MX"/>
          </a:p>
        </p:txBody>
      </p:sp>
    </p:spTree>
    <p:extLst>
      <p:ext uri="{BB962C8B-B14F-4D97-AF65-F5344CB8AC3E}">
        <p14:creationId xmlns:p14="http://schemas.microsoft.com/office/powerpoint/2010/main" val="268925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449773A-A7B4-6E4B-AF88-8132D3D3A5E2}" type="slidenum">
              <a:rPr lang="es-MX" smtClean="0"/>
              <a:t>12</a:t>
            </a:fld>
            <a:endParaRPr lang="es-MX"/>
          </a:p>
        </p:txBody>
      </p:sp>
    </p:spTree>
    <p:extLst>
      <p:ext uri="{BB962C8B-B14F-4D97-AF65-F5344CB8AC3E}">
        <p14:creationId xmlns:p14="http://schemas.microsoft.com/office/powerpoint/2010/main" val="255199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D2766A6-3C10-4AB8-86A1-BB1F0CDA7EFE}" type="datetimeFigureOut">
              <a:rPr lang="en-US" smtClean="0"/>
              <a:pPr/>
              <a:t>11/23/22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229591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FD2766A6-3C10-4AB8-86A1-BB1F0CDA7EFE}" type="datetimeFigureOut">
              <a:rPr lang="en-US" smtClean="0"/>
              <a:pPr/>
              <a:t>11/23/22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142425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135636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FD2766A6-3C10-4AB8-86A1-BB1F0CDA7EFE}" type="datetimeFigureOut">
              <a:rPr lang="en-US" smtClean="0"/>
              <a:pPr/>
              <a:t>11/23/22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670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426956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MX"/>
              <a:t>Haz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52355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409700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FD2766A6-3C10-4AB8-86A1-BB1F0CDA7EFE}" type="datetimeFigureOut">
              <a:rPr lang="en-US" smtClean="0"/>
              <a:pPr/>
              <a:t>11/23/22</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201663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173734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MX"/>
              <a:t>Haz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FD2766A6-3C10-4AB8-86A1-BB1F0CDA7EFE}" type="datetimeFigureOut">
              <a:rPr lang="en-US" smtClean="0"/>
              <a:pPr/>
              <a:t>11/23/22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56703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MX"/>
              <a:t>Haz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FD2766A6-3C10-4AB8-86A1-BB1F0CDA7EFE}" type="datetimeFigureOut">
              <a:rPr lang="en-US" smtClean="0"/>
              <a:pPr/>
              <a:t>11/23/22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3060201-1C40-4B39-813D-5CD9493BAEED}" type="slidenum">
              <a:rPr lang="en-US" smtClean="0"/>
              <a:pPr/>
              <a:t>‹Nº›</a:t>
            </a:fld>
            <a:endParaRPr lang="en-US"/>
          </a:p>
        </p:txBody>
      </p:sp>
    </p:spTree>
    <p:extLst>
      <p:ext uri="{BB962C8B-B14F-4D97-AF65-F5344CB8AC3E}">
        <p14:creationId xmlns:p14="http://schemas.microsoft.com/office/powerpoint/2010/main" val="280621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D2766A6-3C10-4AB8-86A1-BB1F0CDA7EFE}" type="datetimeFigureOut">
              <a:rPr lang="en-US" smtClean="0"/>
              <a:pPr/>
              <a:t>11/23/22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3060201-1C40-4B39-813D-5CD9493BAEED}" type="slidenum">
              <a:rPr lang="en-US" smtClean="0"/>
              <a:pPr/>
              <a:t>‹Nº›</a:t>
            </a:fld>
            <a:endParaRPr lang="en-US"/>
          </a:p>
        </p:txBody>
      </p:sp>
    </p:spTree>
    <p:extLst>
      <p:ext uri="{BB962C8B-B14F-4D97-AF65-F5344CB8AC3E}">
        <p14:creationId xmlns:p14="http://schemas.microsoft.com/office/powerpoint/2010/main" val="310433234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e.gob.mx/IUSEapp/tesisjur.aspx?idtesis=11/2018&am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e.gob.mx/IUSEapp/tesisjur.aspx?idtesis=IX/2021&amp;tpoBusqueda=S&amp;sWord=Tesis,IX/202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4DFB4-E4D7-2B89-6F76-252153359560}"/>
              </a:ext>
            </a:extLst>
          </p:cNvPr>
          <p:cNvSpPr>
            <a:spLocks noGrp="1"/>
          </p:cNvSpPr>
          <p:nvPr>
            <p:ph type="ctrTitle"/>
          </p:nvPr>
        </p:nvSpPr>
        <p:spPr>
          <a:xfrm>
            <a:off x="2964712" y="841247"/>
            <a:ext cx="6016888" cy="3435606"/>
          </a:xfrm>
        </p:spPr>
        <p:txBody>
          <a:bodyPr anchor="b">
            <a:normAutofit/>
          </a:bodyPr>
          <a:lstStyle/>
          <a:p>
            <a:pPr>
              <a:lnSpc>
                <a:spcPct val="90000"/>
              </a:lnSpc>
            </a:pPr>
            <a:r>
              <a:rPr lang="es-MX" sz="3600" dirty="0"/>
              <a:t>Justificación Jurisprudencial para Lineamientos de paridad de género para las Diputaciones (Proceso Electoral 2023)</a:t>
            </a:r>
          </a:p>
        </p:txBody>
      </p:sp>
      <p:sp>
        <p:nvSpPr>
          <p:cNvPr id="3" name="Subtítulo 2">
            <a:extLst>
              <a:ext uri="{FF2B5EF4-FFF2-40B4-BE49-F238E27FC236}">
                <a16:creationId xmlns:a16="http://schemas.microsoft.com/office/drawing/2014/main" id="{DC569FC0-57B0-6C08-4E1A-0742C9EEF323}"/>
              </a:ext>
            </a:extLst>
          </p:cNvPr>
          <p:cNvSpPr>
            <a:spLocks noGrp="1"/>
          </p:cNvSpPr>
          <p:nvPr>
            <p:ph type="subTitle" idx="1"/>
          </p:nvPr>
        </p:nvSpPr>
        <p:spPr>
          <a:xfrm>
            <a:off x="3087556" y="4522234"/>
            <a:ext cx="6016888" cy="1920875"/>
          </a:xfrm>
        </p:spPr>
        <p:txBody>
          <a:bodyPr>
            <a:normAutofit/>
          </a:bodyPr>
          <a:lstStyle/>
          <a:p>
            <a:r>
              <a:rPr lang="es-MX" dirty="0"/>
              <a:t>Óscar Daniel Rodríguez Fuentes</a:t>
            </a:r>
          </a:p>
          <a:p>
            <a:r>
              <a:rPr lang="es-MX" dirty="0"/>
              <a:t>Consejero Electoral</a:t>
            </a:r>
          </a:p>
        </p:txBody>
      </p:sp>
    </p:spTree>
    <p:extLst>
      <p:ext uri="{BB962C8B-B14F-4D97-AF65-F5344CB8AC3E}">
        <p14:creationId xmlns:p14="http://schemas.microsoft.com/office/powerpoint/2010/main" val="183503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9EE634-C3CF-FBAA-DACA-B45A2BF7E116}"/>
              </a:ext>
            </a:extLst>
          </p:cNvPr>
          <p:cNvSpPr>
            <a:spLocks noGrp="1"/>
          </p:cNvSpPr>
          <p:nvPr>
            <p:ph type="title"/>
          </p:nvPr>
        </p:nvSpPr>
        <p:spPr/>
        <p:txBody>
          <a:bodyPr>
            <a:normAutofit fontScale="90000"/>
          </a:bodyPr>
          <a:lstStyle/>
          <a:p>
            <a:r>
              <a:rPr lang="es-ES_tradnl" sz="3600" dirty="0"/>
              <a:t>Acción de inconstitucionalidad 245/2020 y su acumulada</a:t>
            </a:r>
            <a:br>
              <a:rPr lang="es-MX" dirty="0"/>
            </a:br>
            <a:endParaRPr lang="es-MX" dirty="0"/>
          </a:p>
        </p:txBody>
      </p:sp>
      <p:sp>
        <p:nvSpPr>
          <p:cNvPr id="3" name="Marcador de contenido 2">
            <a:extLst>
              <a:ext uri="{FF2B5EF4-FFF2-40B4-BE49-F238E27FC236}">
                <a16:creationId xmlns:a16="http://schemas.microsoft.com/office/drawing/2014/main" id="{4C1E1284-62F2-3151-D070-A124FD9148F7}"/>
              </a:ext>
            </a:extLst>
          </p:cNvPr>
          <p:cNvSpPr>
            <a:spLocks noGrp="1"/>
          </p:cNvSpPr>
          <p:nvPr>
            <p:ph idx="1"/>
          </p:nvPr>
        </p:nvSpPr>
        <p:spPr>
          <a:xfrm>
            <a:off x="5118447" y="803185"/>
            <a:ext cx="6281873" cy="5839661"/>
          </a:xfrm>
        </p:spPr>
        <p:txBody>
          <a:bodyPr/>
          <a:lstStyle/>
          <a:p>
            <a:pPr indent="0" algn="just">
              <a:lnSpc>
                <a:spcPts val="1400"/>
              </a:lnSpc>
              <a:buNone/>
            </a:pP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Sobre la Paridad de Género la Suprema Corte Apunto:</a:t>
            </a:r>
          </a:p>
          <a:p>
            <a:pPr indent="0" algn="just">
              <a:lnSpc>
                <a:spcPts val="1400"/>
              </a:lnSpc>
              <a:buNone/>
            </a:pPr>
            <a:endPar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endParaRPr>
          </a:p>
          <a:p>
            <a:pPr marL="457200" algn="just">
              <a:lnSpc>
                <a:spcPts val="1400"/>
              </a:lnSpc>
            </a:pP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“a) Que es un mandato de rango constitucional que es aplicable tanto en el orden federal como en los órdenes estatales y municipales.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Es decir, las entidades federativas y la Federación se encuentran igualmente obligadas a cumplir el mandato de paridad de género</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a:t>
            </a:r>
            <a:endParaRPr lang="es-MX" sz="1800" dirty="0">
              <a:ln>
                <a:noFill/>
              </a:ln>
              <a:solidFill>
                <a:srgbClr val="000000"/>
              </a:solidFill>
              <a:effectLst/>
              <a:latin typeface="Helvetica Neue" panose="02000503000000020004" pitchFamily="2" charset="0"/>
              <a:ea typeface="Arial Unicode MS" panose="020B0604020202020204" pitchFamily="34" charset="-128"/>
              <a:cs typeface="Arial Unicode MS" panose="020B0604020202020204" pitchFamily="34" charset="-128"/>
            </a:endParaRPr>
          </a:p>
          <a:p>
            <a:pPr marL="457200" algn="just">
              <a:lnSpc>
                <a:spcPts val="1400"/>
              </a:lnSpc>
            </a:pP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b) Que una de las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finalidades del principio de paridad de género es salvaguardar al igualdad jurídic</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a en su modalidad sustantiva y los derechos de las personas a ser votadas y a acceder a los cargos públicos en condiciones de igualdad; y, </a:t>
            </a:r>
            <a:endParaRPr lang="es-MX" dirty="0">
              <a:solidFill>
                <a:srgbClr val="000000"/>
              </a:solidFill>
              <a:latin typeface="Helvetica Neue" panose="02000503000000020004" pitchFamily="2" charset="0"/>
              <a:ea typeface="Arial Unicode MS" panose="020B0604020202020204" pitchFamily="34" charset="-128"/>
              <a:cs typeface="Arial Unicode MS" panose="020B0604020202020204" pitchFamily="34" charset="-128"/>
            </a:endParaRPr>
          </a:p>
          <a:p>
            <a:pPr marL="457200" algn="just">
              <a:lnSpc>
                <a:spcPts val="1400"/>
              </a:lnSpc>
            </a:pP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c) Que la intención del Poder Constituyente al instaurar las nuevas medidas de paridad a través de la reforma de dos mil diecinueve, </a:t>
            </a:r>
            <a:r>
              <a:rPr lang="es-ES_tradnl" sz="1800" b="1" dirty="0">
                <a:effectLst/>
                <a:latin typeface="Baskerville" panose="02020502070401020303" pitchFamily="18" charset="0"/>
                <a:ea typeface="Arial Unicode MS" panose="020B0604020202020204" pitchFamily="34" charset="-128"/>
                <a:cs typeface="Times New Roman" panose="02020603050405020304" pitchFamily="18" charset="0"/>
              </a:rPr>
              <a:t>no se limitó a implementar mecanismos que tiendan a asegurar una determinada presencia cuantitativa del género femenino o remediar, de facto, la discriminación estructural existente, sino a generar además una presencia cualitativa de ambos géneros en la arena democrática</a:t>
            </a: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a:t>
            </a:r>
            <a:endParaRPr lang="es-MX" dirty="0"/>
          </a:p>
        </p:txBody>
      </p:sp>
    </p:spTree>
    <p:extLst>
      <p:ext uri="{BB962C8B-B14F-4D97-AF65-F5344CB8AC3E}">
        <p14:creationId xmlns:p14="http://schemas.microsoft.com/office/powerpoint/2010/main" val="13499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CF8B7A0-49A0-0A22-9134-EA9E885DE081}"/>
              </a:ext>
            </a:extLst>
          </p:cNvPr>
          <p:cNvSpPr>
            <a:spLocks noGrp="1"/>
          </p:cNvSpPr>
          <p:nvPr>
            <p:ph type="title"/>
          </p:nvPr>
        </p:nvSpPr>
        <p:spPr>
          <a:xfrm>
            <a:off x="2880487" y="138112"/>
            <a:ext cx="6230857" cy="1230570"/>
          </a:xfrm>
        </p:spPr>
        <p:txBody>
          <a:bodyPr anchor="t">
            <a:normAutofit/>
          </a:bodyPr>
          <a:lstStyle/>
          <a:p>
            <a:pPr algn="l"/>
            <a:r>
              <a:rPr lang="es-MX" sz="3600">
                <a:solidFill>
                  <a:schemeClr val="accent1"/>
                </a:solidFill>
              </a:rPr>
              <a:t>Jurisprudencia 6/2015</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Marcador de contenido 2">
            <a:extLst>
              <a:ext uri="{FF2B5EF4-FFF2-40B4-BE49-F238E27FC236}">
                <a16:creationId xmlns:a16="http://schemas.microsoft.com/office/drawing/2014/main" id="{CF03CC74-84AF-4672-B9DA-5D06EA6D07BE}"/>
              </a:ext>
            </a:extLst>
          </p:cNvPr>
          <p:cNvSpPr>
            <a:spLocks noGrp="1"/>
          </p:cNvSpPr>
          <p:nvPr>
            <p:ph idx="1"/>
          </p:nvPr>
        </p:nvSpPr>
        <p:spPr>
          <a:xfrm>
            <a:off x="2880487" y="1368682"/>
            <a:ext cx="8292338" cy="5351206"/>
          </a:xfrm>
        </p:spPr>
        <p:txBody>
          <a:bodyPr anchor="t">
            <a:normAutofit/>
          </a:bodyPr>
          <a:lstStyle/>
          <a:p>
            <a:pPr marL="0" indent="0" algn="just">
              <a:lnSpc>
                <a:spcPct val="110000"/>
              </a:lnSpc>
              <a:buNone/>
            </a:pPr>
            <a:r>
              <a:rPr lang="es-MX" sz="2000" b="1" i="0" dirty="0">
                <a:effectLst/>
                <a:latin typeface="Baskerville" panose="02020502070401020303" pitchFamily="18" charset="0"/>
                <a:ea typeface="Baskerville" panose="02020502070401020303" pitchFamily="18" charset="0"/>
              </a:rPr>
              <a:t>PARIDAD DE GÉNERO. DEBE OBSERVARSE EN LA POSTULACIÓN DE CANDIDATURAS PARA LA INTEGRACIÓN DE ÓRGANOS DE REPRESENTACIÓN POPULAR FEDERALES, ESTATALES Y MUNICIPALES.—- </a:t>
            </a:r>
          </a:p>
          <a:p>
            <a:pPr marL="0" indent="0" algn="just">
              <a:lnSpc>
                <a:spcPct val="110000"/>
              </a:lnSpc>
              <a:buNone/>
            </a:pPr>
            <a:r>
              <a:rPr lang="es-MX" sz="2000" b="1" dirty="0">
                <a:latin typeface="Baskerville" panose="02020502070401020303" pitchFamily="18" charset="0"/>
                <a:ea typeface="Baskerville" panose="02020502070401020303" pitchFamily="18" charset="0"/>
              </a:rPr>
              <a:t>…</a:t>
            </a:r>
          </a:p>
          <a:p>
            <a:pPr marL="0" indent="0" algn="just">
              <a:lnSpc>
                <a:spcPct val="110000"/>
              </a:lnSpc>
              <a:buNone/>
            </a:pPr>
            <a:r>
              <a:rPr lang="es-MX" sz="2000" dirty="0">
                <a:latin typeface="Baskerville" panose="02020502070401020303" pitchFamily="18" charset="0"/>
                <a:ea typeface="Baskerville" panose="02020502070401020303" pitchFamily="18" charset="0"/>
              </a:rPr>
              <a:t>“</a:t>
            </a:r>
            <a:r>
              <a:rPr lang="es-MX" sz="2000" b="0" i="0" dirty="0">
                <a:effectLst/>
                <a:latin typeface="Baskerville" panose="02020502070401020303" pitchFamily="18" charset="0"/>
                <a:ea typeface="Baskerville" panose="02020502070401020303" pitchFamily="18" charset="0"/>
              </a:rPr>
              <a:t>En ese sentido, </a:t>
            </a:r>
            <a:r>
              <a:rPr lang="es-MX" sz="2000" b="1" i="0" dirty="0">
                <a:effectLst/>
                <a:latin typeface="Baskerville" panose="02020502070401020303" pitchFamily="18" charset="0"/>
                <a:ea typeface="Baskerville" panose="02020502070401020303" pitchFamily="18" charset="0"/>
              </a:rPr>
              <a:t>el principio de paridad emerge como un parámetro de validez que dimana del mandato constitucional y convencional de establecer normas para garantizar el registro de candidaturas acordes con tal principio, así como medidas de todo tipo para su efectivo cumplimiento, por lo que debe permear en la postulación de candidaturas para la integración de los órganos de representación popular tanto federales, locales como municipales, a efecto de garantizar un modelo plural e incluyente de participación política en los distintos ámbitos de gobierno.”</a:t>
            </a:r>
            <a:br>
              <a:rPr lang="es-MX" sz="1400" b="1" dirty="0"/>
            </a:br>
            <a:endParaRPr lang="es-MX" sz="1400" b="1" dirty="0"/>
          </a:p>
        </p:txBody>
      </p:sp>
    </p:spTree>
    <p:extLst>
      <p:ext uri="{BB962C8B-B14F-4D97-AF65-F5344CB8AC3E}">
        <p14:creationId xmlns:p14="http://schemas.microsoft.com/office/powerpoint/2010/main" val="182056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C80B5DD-EBED-9A95-5650-F20CB95A06BA}"/>
              </a:ext>
            </a:extLst>
          </p:cNvPr>
          <p:cNvSpPr>
            <a:spLocks noGrp="1"/>
          </p:cNvSpPr>
          <p:nvPr>
            <p:ph type="title"/>
          </p:nvPr>
        </p:nvSpPr>
        <p:spPr>
          <a:xfrm>
            <a:off x="2856362" y="318785"/>
            <a:ext cx="6230857" cy="1230570"/>
          </a:xfrm>
        </p:spPr>
        <p:txBody>
          <a:bodyPr anchor="t">
            <a:normAutofit/>
          </a:bodyPr>
          <a:lstStyle/>
          <a:p>
            <a:pPr algn="l"/>
            <a:r>
              <a:rPr lang="es-MX" sz="3600" dirty="0">
                <a:solidFill>
                  <a:schemeClr val="accent1"/>
                </a:solidFill>
              </a:rPr>
              <a:t>Jurisprudencia 11/2018</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Marcador de contenido 2">
            <a:extLst>
              <a:ext uri="{FF2B5EF4-FFF2-40B4-BE49-F238E27FC236}">
                <a16:creationId xmlns:a16="http://schemas.microsoft.com/office/drawing/2014/main" id="{D5CB0410-98AA-2CE2-E94C-99E1A5F79935}"/>
              </a:ext>
            </a:extLst>
          </p:cNvPr>
          <p:cNvSpPr>
            <a:spLocks noGrp="1"/>
          </p:cNvSpPr>
          <p:nvPr>
            <p:ph idx="1"/>
          </p:nvPr>
        </p:nvSpPr>
        <p:spPr>
          <a:xfrm>
            <a:off x="2804508" y="1225741"/>
            <a:ext cx="8506650" cy="5109041"/>
          </a:xfrm>
        </p:spPr>
        <p:txBody>
          <a:bodyPr anchor="t">
            <a:normAutofit fontScale="77500" lnSpcReduction="20000"/>
          </a:bodyPr>
          <a:lstStyle/>
          <a:p>
            <a:pPr algn="just"/>
            <a:r>
              <a:rPr lang="es-MX" sz="1800" b="1" dirty="0">
                <a:effectLst/>
                <a:latin typeface="Baskerville" panose="02020502070401020303" pitchFamily="18" charset="0"/>
                <a:ea typeface="Times New Roman" panose="02020603050405020304" pitchFamily="18" charset="0"/>
              </a:rPr>
              <a:t>PARIDAD DE GÉNERO. LA INTERPRETACIÓN Y APLICACIÓN DE LAS ACCIONES AFIRMATIVAS DEBE PROCURAR EL MAYOR BENEFICIO PARA LAS MUJERES.- </a:t>
            </a:r>
            <a:r>
              <a:rPr lang="es-MX" sz="1800" dirty="0">
                <a:effectLst/>
                <a:latin typeface="Baskerville" panose="02020502070401020303" pitchFamily="18" charset="0"/>
                <a:ea typeface="Times New Roman" panose="02020603050405020304" pitchFamily="18" charset="0"/>
              </a:rPr>
              <a:t>De la interpretación sistemática y funcional de los </a:t>
            </a:r>
            <a:r>
              <a:rPr lang="es-MX" sz="1800" u="sng" dirty="0">
                <a:solidFill>
                  <a:srgbClr val="0563C1"/>
                </a:solidFill>
                <a:effectLst/>
                <a:latin typeface="Baskerville" panose="02020502070401020303" pitchFamily="18" charset="0"/>
                <a:ea typeface="Times New Roman" panose="02020603050405020304" pitchFamily="18" charset="0"/>
                <a:hlinkClick r:id="rId3"/>
              </a:rPr>
              <a:t>artículos 1°, párrafo quinto, 4° y 41, Base I, párrafo segundo de la Constitución Política de los Estados Unidos Mexicanos</a:t>
            </a:r>
            <a:r>
              <a:rPr lang="es-MX" sz="1800" dirty="0">
                <a:effectLst/>
                <a:latin typeface="Baskerville" panose="02020502070401020303" pitchFamily="18" charset="0"/>
                <a:ea typeface="Times New Roman" panose="02020603050405020304" pitchFamily="18" charset="0"/>
              </a:rPr>
              <a:t>; </a:t>
            </a:r>
            <a:r>
              <a:rPr lang="es-MX" sz="1800" u="sng" dirty="0">
                <a:solidFill>
                  <a:srgbClr val="0563C1"/>
                </a:solidFill>
                <a:effectLst/>
                <a:latin typeface="Baskerville" panose="02020502070401020303" pitchFamily="18" charset="0"/>
                <a:ea typeface="Times New Roman" panose="02020603050405020304" pitchFamily="18" charset="0"/>
                <a:hlinkClick r:id="rId3"/>
              </a:rPr>
              <a:t>1, numeral 1 de la Convención Americana sobre Derechos Humanos</a:t>
            </a:r>
            <a:r>
              <a:rPr lang="es-MX" sz="1800" dirty="0">
                <a:effectLst/>
                <a:latin typeface="Baskerville" panose="02020502070401020303" pitchFamily="18" charset="0"/>
                <a:ea typeface="Times New Roman" panose="02020603050405020304" pitchFamily="18" charset="0"/>
              </a:rPr>
              <a:t>; </a:t>
            </a:r>
            <a:r>
              <a:rPr lang="es-MX" sz="1800" u="sng" dirty="0">
                <a:solidFill>
                  <a:srgbClr val="0563C1"/>
                </a:solidFill>
                <a:effectLst/>
                <a:latin typeface="Baskerville" panose="02020502070401020303" pitchFamily="18" charset="0"/>
                <a:ea typeface="Times New Roman" panose="02020603050405020304" pitchFamily="18" charset="0"/>
                <a:hlinkClick r:id="rId3"/>
              </a:rPr>
              <a:t>2, numeral 1 del Pacto Internacional de Derechos Civiles y Políticos</a:t>
            </a:r>
            <a:r>
              <a:rPr lang="es-MX" sz="1800" dirty="0">
                <a:effectLst/>
                <a:latin typeface="Baskerville" panose="02020502070401020303" pitchFamily="18" charset="0"/>
                <a:ea typeface="Times New Roman" panose="02020603050405020304" pitchFamily="18" charset="0"/>
              </a:rPr>
              <a:t>; </a:t>
            </a:r>
            <a:r>
              <a:rPr lang="es-MX" sz="1800" u="sng" dirty="0">
                <a:solidFill>
                  <a:srgbClr val="0563C1"/>
                </a:solidFill>
                <a:effectLst/>
                <a:latin typeface="Baskerville" panose="02020502070401020303" pitchFamily="18" charset="0"/>
                <a:ea typeface="Times New Roman" panose="02020603050405020304" pitchFamily="18" charset="0"/>
                <a:hlinkClick r:id="rId3"/>
              </a:rPr>
              <a:t>4, inciso j), 6, inciso a), 7, inciso c), y 8 de la Convención Interamericana para Prevenir, Sancionar y Erradicar la Violencia contra la Mujer</a:t>
            </a:r>
            <a:r>
              <a:rPr lang="es-MX" sz="1800" dirty="0">
                <a:effectLst/>
                <a:latin typeface="Baskerville" panose="02020502070401020303" pitchFamily="18" charset="0"/>
                <a:ea typeface="Times New Roman" panose="02020603050405020304" pitchFamily="18" charset="0"/>
              </a:rPr>
              <a:t>; </a:t>
            </a:r>
            <a:r>
              <a:rPr lang="es-MX" sz="1800" u="sng" dirty="0">
                <a:solidFill>
                  <a:srgbClr val="0563C1"/>
                </a:solidFill>
                <a:effectLst/>
                <a:latin typeface="Baskerville" panose="02020502070401020303" pitchFamily="18" charset="0"/>
                <a:ea typeface="Times New Roman" panose="02020603050405020304" pitchFamily="18" charset="0"/>
                <a:hlinkClick r:id="rId3"/>
              </a:rPr>
              <a:t>1, 2, 4, numeral 1, y 7, incisos a) y b) de la Convención sobre la Eliminación de Todas las Formas de Discriminación contra la Mujer</a:t>
            </a:r>
            <a:r>
              <a:rPr lang="es-MX" sz="1800" dirty="0">
                <a:effectLst/>
                <a:latin typeface="Baskerville" panose="02020502070401020303" pitchFamily="18" charset="0"/>
                <a:ea typeface="Times New Roman" panose="02020603050405020304" pitchFamily="18" charset="0"/>
              </a:rPr>
              <a:t>; </a:t>
            </a:r>
            <a:r>
              <a:rPr lang="es-MX" sz="1800" u="sng" dirty="0">
                <a:solidFill>
                  <a:srgbClr val="0563C1"/>
                </a:solidFill>
                <a:effectLst/>
                <a:latin typeface="Baskerville" panose="02020502070401020303" pitchFamily="18" charset="0"/>
                <a:ea typeface="Times New Roman" panose="02020603050405020304" pitchFamily="18" charset="0"/>
                <a:hlinkClick r:id="rId3"/>
              </a:rPr>
              <a:t>II y III de la Convención sobre los Derechos Políticos de la Mujer</a:t>
            </a:r>
            <a:r>
              <a:rPr lang="es-MX" sz="1800" dirty="0">
                <a:effectLst/>
                <a:latin typeface="Baskerville" panose="02020502070401020303" pitchFamily="18" charset="0"/>
                <a:ea typeface="Times New Roman" panose="02020603050405020304" pitchFamily="18" charset="0"/>
              </a:rPr>
              <a:t>, se advierte que la paridad y las acciones afirmativas de género tienen entre sus principales finalidades: 1) garantizar el principio de igualdad entre hombres y mujeres, 2) promover y acelerar la participación política de las mujeres en cargos de elección popular, y 3) eliminar cualquier forma de discriminación y exclusión histórica o estructural. En consecuencia, aunque en la formulación de las disposiciones normativas que incorporan un mandato de postulación paritaria, </a:t>
            </a:r>
            <a:r>
              <a:rPr lang="es-MX" sz="1800" b="1" dirty="0">
                <a:effectLst/>
                <a:latin typeface="Baskerville" panose="02020502070401020303" pitchFamily="18" charset="0"/>
                <a:ea typeface="Times New Roman" panose="02020603050405020304" pitchFamily="18" charset="0"/>
              </a:rPr>
              <a:t>cuotas de género o cualquier otra medida afirmativa de carácter temporal por razón de género</a:t>
            </a:r>
            <a:r>
              <a:rPr lang="es-MX" sz="1800" dirty="0">
                <a:effectLst/>
                <a:latin typeface="Baskerville" panose="02020502070401020303" pitchFamily="18" charset="0"/>
                <a:ea typeface="Times New Roman" panose="02020603050405020304" pitchFamily="18" charset="0"/>
              </a:rPr>
              <a:t>, no se incorporen explícitamente criterios interpretativos específicos, al ser medidas preferenciales a favor de las mujeres, </a:t>
            </a:r>
            <a:r>
              <a:rPr lang="es-MX" sz="1800" b="1" dirty="0">
                <a:effectLst/>
                <a:latin typeface="Baskerville" panose="02020502070401020303" pitchFamily="18" charset="0"/>
                <a:ea typeface="Times New Roman" panose="02020603050405020304" pitchFamily="18" charset="0"/>
              </a:rPr>
              <a:t>deben interpretarse y aplicarse procurando su mayor beneficio. </a:t>
            </a:r>
            <a:r>
              <a:rPr lang="es-MX" sz="1800" dirty="0">
                <a:effectLst/>
                <a:latin typeface="Baskerville" panose="02020502070401020303" pitchFamily="18" charset="0"/>
                <a:ea typeface="Times New Roman" panose="02020603050405020304" pitchFamily="18" charset="0"/>
              </a:rPr>
              <a:t>Lo anterior exige adoptar una perspectiva de la paridad de género como mandato de optimización flexible que admite una participación mayor de mujeres que aquella que la entiende estrictamente en términos cuantitativos, como cincuenta por ciento de hombres y cincuenta por ciento de mujeres. </a:t>
            </a:r>
            <a:r>
              <a:rPr lang="es-MX" sz="1800" b="1" dirty="0">
                <a:effectLst/>
                <a:latin typeface="Baskerville" panose="02020502070401020303" pitchFamily="18" charset="0"/>
                <a:ea typeface="Times New Roman" panose="02020603050405020304" pitchFamily="18" charset="0"/>
              </a:rPr>
              <a:t>Una interpretación de tales disposiciones en términos estrictos o neutrales podría restringir el principio del efecto útil en la interpretación de dichas normas y a la finalidad de las acciones afirmativas, pues las mujeres se podrían ver limitadas para ser postuladas o acceder a un número de cargos que excedan la paridad en términos cuantitativos, cuando existen condiciones y argumentos que justifican un mayor beneficio para las mujeres en un caso concreto.”</a:t>
            </a:r>
            <a:endParaRPr lang="es-MX" sz="1800" dirty="0">
              <a:effectLst/>
              <a:latin typeface="Arial" panose="020B0604020202020204" pitchFamily="34" charset="0"/>
              <a:ea typeface="Times New Roman" panose="02020603050405020304" pitchFamily="18" charset="0"/>
            </a:endParaRPr>
          </a:p>
          <a:p>
            <a:endParaRPr lang="es-MX" sz="1600" dirty="0"/>
          </a:p>
        </p:txBody>
      </p:sp>
    </p:spTree>
    <p:extLst>
      <p:ext uri="{BB962C8B-B14F-4D97-AF65-F5344CB8AC3E}">
        <p14:creationId xmlns:p14="http://schemas.microsoft.com/office/powerpoint/2010/main" val="3001101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07C5B-908F-F1E1-74FF-94BC88CE3585}"/>
              </a:ext>
            </a:extLst>
          </p:cNvPr>
          <p:cNvSpPr>
            <a:spLocks noGrp="1"/>
          </p:cNvSpPr>
          <p:nvPr>
            <p:ph type="title"/>
          </p:nvPr>
        </p:nvSpPr>
        <p:spPr/>
        <p:txBody>
          <a:bodyPr/>
          <a:lstStyle/>
          <a:p>
            <a:r>
              <a:rPr lang="es-MX" dirty="0"/>
              <a:t>Tesis IX/2021</a:t>
            </a:r>
          </a:p>
        </p:txBody>
      </p:sp>
      <p:sp>
        <p:nvSpPr>
          <p:cNvPr id="3" name="Marcador de contenido 2">
            <a:extLst>
              <a:ext uri="{FF2B5EF4-FFF2-40B4-BE49-F238E27FC236}">
                <a16:creationId xmlns:a16="http://schemas.microsoft.com/office/drawing/2014/main" id="{63F9F048-D498-4229-22A7-078D5BF7AA2E}"/>
              </a:ext>
            </a:extLst>
          </p:cNvPr>
          <p:cNvSpPr>
            <a:spLocks noGrp="1"/>
          </p:cNvSpPr>
          <p:nvPr>
            <p:ph idx="1"/>
          </p:nvPr>
        </p:nvSpPr>
        <p:spPr>
          <a:xfrm>
            <a:off x="5118447" y="803185"/>
            <a:ext cx="6281873" cy="5691743"/>
          </a:xfrm>
        </p:spPr>
        <p:txBody>
          <a:bodyPr>
            <a:normAutofit fontScale="85000" lnSpcReduction="10000"/>
          </a:bodyPr>
          <a:lstStyle/>
          <a:p>
            <a:pPr algn="just"/>
            <a:r>
              <a:rPr lang="es-MX" b="1" i="0" dirty="0">
                <a:solidFill>
                  <a:srgbClr val="000000"/>
                </a:solidFill>
                <a:effectLst/>
                <a:latin typeface="Baskerville" panose="02020502070401020303" pitchFamily="18" charset="0"/>
                <a:ea typeface="Baskerville" panose="02020502070401020303" pitchFamily="18" charset="0"/>
              </a:rPr>
              <a:t>PARIDAD DE GÉNERO Y ACCIONES AFIRMATIVAS. PUEDEN COEXISTIR EN LA INTEGRACIÓN DE ÓRGANOS COLEGIADOS, CUANDO BENEFICIEN A LAS MUJERES.- </a:t>
            </a:r>
            <a:r>
              <a:rPr lang="es-MX" b="0" i="0" dirty="0">
                <a:solidFill>
                  <a:srgbClr val="000000"/>
                </a:solidFill>
                <a:effectLst/>
                <a:latin typeface="Baskerville" panose="02020502070401020303" pitchFamily="18" charset="0"/>
                <a:ea typeface="Baskerville" panose="02020502070401020303" pitchFamily="18" charset="0"/>
              </a:rPr>
              <a:t>De conformidad con los artículos </a:t>
            </a:r>
            <a:r>
              <a:rPr lang="es-MX" b="0" i="0" dirty="0">
                <a:solidFill>
                  <a:srgbClr val="006633"/>
                </a:solidFill>
                <a:effectLst/>
                <a:latin typeface="Baskerville" panose="02020502070401020303" pitchFamily="18" charset="0"/>
                <a:ea typeface="Baskerville" panose="02020502070401020303" pitchFamily="18" charset="0"/>
                <a:hlinkClick r:id="rId2"/>
              </a:rPr>
              <a:t>1°, párrafo quinto, 4°, párrafo primero, 41, párrafo segundo, de la Constitución Política de los Estados Unidos Mexicanos</a:t>
            </a:r>
            <a:r>
              <a:rPr lang="es-MX" b="0" i="0" dirty="0">
                <a:solidFill>
                  <a:srgbClr val="000000"/>
                </a:solidFill>
                <a:effectLst/>
                <a:latin typeface="Baskerville" panose="02020502070401020303" pitchFamily="18" charset="0"/>
                <a:ea typeface="Baskerville" panose="02020502070401020303" pitchFamily="18" charset="0"/>
              </a:rPr>
              <a:t>; </a:t>
            </a:r>
            <a:r>
              <a:rPr lang="es-MX" b="0" i="0" dirty="0">
                <a:solidFill>
                  <a:srgbClr val="006633"/>
                </a:solidFill>
                <a:effectLst/>
                <a:latin typeface="Baskerville" panose="02020502070401020303" pitchFamily="18" charset="0"/>
                <a:ea typeface="Baskerville" panose="02020502070401020303" pitchFamily="18" charset="0"/>
                <a:hlinkClick r:id="rId2"/>
              </a:rPr>
              <a:t>3 del Pacto Internacional de Derechos Civiles y Políticos</a:t>
            </a:r>
            <a:r>
              <a:rPr lang="es-MX" b="0" i="0" dirty="0">
                <a:solidFill>
                  <a:srgbClr val="000000"/>
                </a:solidFill>
                <a:effectLst/>
                <a:latin typeface="Baskerville" panose="02020502070401020303" pitchFamily="18" charset="0"/>
                <a:ea typeface="Baskerville" panose="02020502070401020303" pitchFamily="18" charset="0"/>
              </a:rPr>
              <a:t>; </a:t>
            </a:r>
            <a:r>
              <a:rPr lang="es-MX" b="0" i="0" dirty="0">
                <a:solidFill>
                  <a:srgbClr val="006633"/>
                </a:solidFill>
                <a:effectLst/>
                <a:latin typeface="Baskerville" panose="02020502070401020303" pitchFamily="18" charset="0"/>
                <a:ea typeface="Baskerville" panose="02020502070401020303" pitchFamily="18" charset="0"/>
                <a:hlinkClick r:id="rId2"/>
              </a:rPr>
              <a:t>24 de la Convención Americana sobre Derechos Humanos</a:t>
            </a:r>
            <a:r>
              <a:rPr lang="es-MX" b="0" i="0" dirty="0">
                <a:solidFill>
                  <a:srgbClr val="000000"/>
                </a:solidFill>
                <a:effectLst/>
                <a:latin typeface="Baskerville" panose="02020502070401020303" pitchFamily="18" charset="0"/>
                <a:ea typeface="Baskerville" panose="02020502070401020303" pitchFamily="18" charset="0"/>
              </a:rPr>
              <a:t>; </a:t>
            </a:r>
            <a:r>
              <a:rPr lang="es-MX" b="0" i="0" dirty="0">
                <a:solidFill>
                  <a:srgbClr val="006633"/>
                </a:solidFill>
                <a:effectLst/>
                <a:latin typeface="Baskerville" panose="02020502070401020303" pitchFamily="18" charset="0"/>
                <a:ea typeface="Baskerville" panose="02020502070401020303" pitchFamily="18" charset="0"/>
                <a:hlinkClick r:id="rId2"/>
              </a:rPr>
              <a:t>5 de la Ley Federal para Prevenir y Eliminar la Discriminación</a:t>
            </a:r>
            <a:r>
              <a:rPr lang="es-MX" b="0" i="0" dirty="0">
                <a:solidFill>
                  <a:srgbClr val="000000"/>
                </a:solidFill>
                <a:effectLst/>
                <a:latin typeface="Baskerville" panose="02020502070401020303" pitchFamily="18" charset="0"/>
                <a:ea typeface="Baskerville" panose="02020502070401020303" pitchFamily="18" charset="0"/>
              </a:rPr>
              <a:t>; así como </a:t>
            </a:r>
            <a:r>
              <a:rPr lang="es-MX" b="0" i="0" dirty="0">
                <a:solidFill>
                  <a:srgbClr val="006633"/>
                </a:solidFill>
                <a:effectLst/>
                <a:latin typeface="Baskerville" panose="02020502070401020303" pitchFamily="18" charset="0"/>
                <a:ea typeface="Baskerville" panose="02020502070401020303" pitchFamily="18" charset="0"/>
                <a:hlinkClick r:id="rId2"/>
              </a:rPr>
              <a:t>5, fracción I, y 12, fracción V, de la Ley General para la Igualdad entre Mujeres y Hombres</a:t>
            </a:r>
            <a:r>
              <a:rPr lang="es-MX" b="0" i="0" dirty="0">
                <a:solidFill>
                  <a:srgbClr val="000000"/>
                </a:solidFill>
                <a:effectLst/>
                <a:latin typeface="Baskerville" panose="02020502070401020303" pitchFamily="18" charset="0"/>
                <a:ea typeface="Baskerville" panose="02020502070401020303" pitchFamily="18" charset="0"/>
              </a:rPr>
              <a:t>, se concluye que las acciones afirmativas son medidas temporales que permiten acelerar la presencia, en los espacios públicos y de toma de decisiones, de quienes forman parte de sectores sociales subrepresentados o en situación de vulnerabilidad. Por otra parte, la paridad de género es un principio rector permanente que rige en la integración, entre otros, de los institutos y los tribunales electorales locales. </a:t>
            </a:r>
            <a:r>
              <a:rPr lang="es-MX" b="1" i="0" dirty="0">
                <a:solidFill>
                  <a:srgbClr val="000000"/>
                </a:solidFill>
                <a:effectLst/>
                <a:latin typeface="Baskerville" panose="02020502070401020303" pitchFamily="18" charset="0"/>
                <a:ea typeface="Baskerville" panose="02020502070401020303" pitchFamily="18" charset="0"/>
              </a:rPr>
              <a:t>Sin embargo, tanto las acciones afirmativas como el principio de paridad tienen como fin el logro de la igualdad sustantiva o de facto. Por tanto, en determinados contextos, ambos pueden coexistir en cualquier escenario de integración de órganos colegiados, cuando beneficien a las mujeres y no se ponga en riesgo la integración paritaria de aquellos.</a:t>
            </a:r>
          </a:p>
          <a:p>
            <a:pPr marL="0" indent="0">
              <a:buNone/>
            </a:pPr>
            <a:endParaRPr lang="es-MX"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2889533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E2F38-6D95-D4B2-B32E-DE265309D957}"/>
              </a:ext>
            </a:extLst>
          </p:cNvPr>
          <p:cNvSpPr>
            <a:spLocks noGrp="1"/>
          </p:cNvSpPr>
          <p:nvPr>
            <p:ph type="title"/>
          </p:nvPr>
        </p:nvSpPr>
        <p:spPr/>
        <p:txBody>
          <a:bodyPr/>
          <a:lstStyle/>
          <a:p>
            <a:r>
              <a:rPr lang="es-MX" dirty="0"/>
              <a:t>En conclusión</a:t>
            </a:r>
          </a:p>
        </p:txBody>
      </p:sp>
      <p:sp>
        <p:nvSpPr>
          <p:cNvPr id="3" name="Marcador de contenido 2">
            <a:extLst>
              <a:ext uri="{FF2B5EF4-FFF2-40B4-BE49-F238E27FC236}">
                <a16:creationId xmlns:a16="http://schemas.microsoft.com/office/drawing/2014/main" id="{E500B884-BF5E-4FED-06D7-917F694B6E39}"/>
              </a:ext>
            </a:extLst>
          </p:cNvPr>
          <p:cNvSpPr>
            <a:spLocks noGrp="1"/>
          </p:cNvSpPr>
          <p:nvPr>
            <p:ph idx="1"/>
          </p:nvPr>
        </p:nvSpPr>
        <p:spPr/>
        <p:txBody>
          <a:bodyPr/>
          <a:lstStyle/>
          <a:p>
            <a:r>
              <a:rPr lang="es-MX" dirty="0"/>
              <a:t>1. Aunque exista libertad configurativa el principio constitucional de paridad de género debe prevalecer y ser garantizado.</a:t>
            </a:r>
          </a:p>
          <a:p>
            <a:r>
              <a:rPr lang="es-MX" dirty="0"/>
              <a:t>2.El principio de paridad puede ser reforzado con acciones afirmativas en favor de las mujeres. </a:t>
            </a:r>
          </a:p>
          <a:p>
            <a:r>
              <a:rPr lang="es-MX" dirty="0"/>
              <a:t>3. Las acciones afirmativas deben interpretarse en el sentido de dar un mayor beneficio a las mujeres.</a:t>
            </a:r>
          </a:p>
          <a:p>
            <a:r>
              <a:rPr lang="es-MX" dirty="0"/>
              <a:t>4. El principio de paridad de género puede coexistir con una acción afirmativa.</a:t>
            </a:r>
          </a:p>
        </p:txBody>
      </p:sp>
    </p:spTree>
    <p:extLst>
      <p:ext uri="{BB962C8B-B14F-4D97-AF65-F5344CB8AC3E}">
        <p14:creationId xmlns:p14="http://schemas.microsoft.com/office/powerpoint/2010/main" val="1034459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ítulo 1">
            <a:extLst>
              <a:ext uri="{FF2B5EF4-FFF2-40B4-BE49-F238E27FC236}">
                <a16:creationId xmlns:a16="http://schemas.microsoft.com/office/drawing/2014/main" id="{4F0372B7-C0EB-F4AD-0CD3-27C59C38CAF3}"/>
              </a:ext>
            </a:extLst>
          </p:cNvPr>
          <p:cNvSpPr>
            <a:spLocks noGrp="1"/>
          </p:cNvSpPr>
          <p:nvPr>
            <p:ph type="title"/>
          </p:nvPr>
        </p:nvSpPr>
        <p:spPr>
          <a:xfrm>
            <a:off x="2037374" y="1263404"/>
            <a:ext cx="8247189" cy="3115075"/>
          </a:xfrm>
        </p:spPr>
        <p:txBody>
          <a:bodyPr vert="horz" lIns="228600" tIns="228600" rIns="228600" bIns="0" rtlCol="0" anchor="b">
            <a:normAutofit/>
          </a:bodyPr>
          <a:lstStyle/>
          <a:p>
            <a:pPr algn="l">
              <a:lnSpc>
                <a:spcPct val="80000"/>
              </a:lnSpc>
            </a:pPr>
            <a:r>
              <a:rPr lang="en-US" sz="7200" dirty="0">
                <a:solidFill>
                  <a:schemeClr val="accent1"/>
                </a:solidFill>
              </a:rPr>
              <a:t>!</a:t>
            </a:r>
            <a:r>
              <a:rPr lang="en-US" sz="7200" dirty="0" err="1">
                <a:solidFill>
                  <a:schemeClr val="accent1"/>
                </a:solidFill>
              </a:rPr>
              <a:t>Muchas</a:t>
            </a:r>
            <a:r>
              <a:rPr lang="en-US" sz="7200" dirty="0">
                <a:solidFill>
                  <a:schemeClr val="accent1"/>
                </a:solidFill>
              </a:rPr>
              <a:t> gracias!</a:t>
            </a:r>
          </a:p>
        </p:txBody>
      </p:sp>
      <p:sp>
        <p:nvSpPr>
          <p:cNvPr id="57" name="Isosceles Triangle 56">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6011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9"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B1307881-93CA-E30E-ADFA-43845F175C65}"/>
              </a:ext>
            </a:extLst>
          </p:cNvPr>
          <p:cNvSpPr>
            <a:spLocks noGrp="1"/>
          </p:cNvSpPr>
          <p:nvPr>
            <p:ph type="title"/>
          </p:nvPr>
        </p:nvSpPr>
        <p:spPr>
          <a:xfrm>
            <a:off x="1708487" y="-21184"/>
            <a:ext cx="8673427" cy="1048945"/>
          </a:xfrm>
        </p:spPr>
        <p:txBody>
          <a:bodyPr>
            <a:normAutofit/>
          </a:bodyPr>
          <a:lstStyle/>
          <a:p>
            <a:r>
              <a:rPr lang="es-MX" sz="3700" dirty="0">
                <a:solidFill>
                  <a:schemeClr val="tx1"/>
                </a:solidFill>
              </a:rPr>
              <a:t>Breve repaso histórico.</a:t>
            </a:r>
          </a:p>
        </p:txBody>
      </p:sp>
      <p:graphicFrame>
        <p:nvGraphicFramePr>
          <p:cNvPr id="4" name="Tabla 4">
            <a:extLst>
              <a:ext uri="{FF2B5EF4-FFF2-40B4-BE49-F238E27FC236}">
                <a16:creationId xmlns:a16="http://schemas.microsoft.com/office/drawing/2014/main" id="{9543E894-49DA-2960-E320-D854664915ED}"/>
              </a:ext>
            </a:extLst>
          </p:cNvPr>
          <p:cNvGraphicFramePr>
            <a:graphicFrameLocks noGrp="1"/>
          </p:cNvGraphicFramePr>
          <p:nvPr>
            <p:ph idx="1"/>
            <p:extLst>
              <p:ext uri="{D42A27DB-BD31-4B8C-83A1-F6EECF244321}">
                <p14:modId xmlns:p14="http://schemas.microsoft.com/office/powerpoint/2010/main" val="3436962988"/>
              </p:ext>
            </p:extLst>
          </p:nvPr>
        </p:nvGraphicFramePr>
        <p:xfrm>
          <a:off x="261938" y="827088"/>
          <a:ext cx="11453814" cy="5915346"/>
        </p:xfrm>
        <a:graphic>
          <a:graphicData uri="http://schemas.openxmlformats.org/drawingml/2006/table">
            <a:tbl>
              <a:tblPr firstRow="1" bandRow="1">
                <a:tableStyleId>{5C22544A-7EE6-4342-B048-85BDC9FD1C3A}</a:tableStyleId>
              </a:tblPr>
              <a:tblGrid>
                <a:gridCol w="795300">
                  <a:extLst>
                    <a:ext uri="{9D8B030D-6E8A-4147-A177-3AD203B41FA5}">
                      <a16:colId xmlns:a16="http://schemas.microsoft.com/office/drawing/2014/main" val="2242769888"/>
                    </a:ext>
                  </a:extLst>
                </a:gridCol>
                <a:gridCol w="3730742">
                  <a:extLst>
                    <a:ext uri="{9D8B030D-6E8A-4147-A177-3AD203B41FA5}">
                      <a16:colId xmlns:a16="http://schemas.microsoft.com/office/drawing/2014/main" val="2982251392"/>
                    </a:ext>
                  </a:extLst>
                </a:gridCol>
                <a:gridCol w="4507121">
                  <a:extLst>
                    <a:ext uri="{9D8B030D-6E8A-4147-A177-3AD203B41FA5}">
                      <a16:colId xmlns:a16="http://schemas.microsoft.com/office/drawing/2014/main" val="3028086146"/>
                    </a:ext>
                  </a:extLst>
                </a:gridCol>
                <a:gridCol w="2420651">
                  <a:extLst>
                    <a:ext uri="{9D8B030D-6E8A-4147-A177-3AD203B41FA5}">
                      <a16:colId xmlns:a16="http://schemas.microsoft.com/office/drawing/2014/main" val="3737495949"/>
                    </a:ext>
                  </a:extLst>
                </a:gridCol>
              </a:tblGrid>
              <a:tr h="521331">
                <a:tc>
                  <a:txBody>
                    <a:bodyPr/>
                    <a:lstStyle/>
                    <a:p>
                      <a:r>
                        <a:rPr lang="es-MX" sz="1200" dirty="0">
                          <a:latin typeface="Baskerville" panose="02020502070401020303" pitchFamily="18" charset="0"/>
                          <a:ea typeface="Baskerville" panose="02020502070401020303" pitchFamily="18" charset="0"/>
                        </a:rPr>
                        <a:t>Año</a:t>
                      </a:r>
                    </a:p>
                  </a:txBody>
                  <a:tcPr marL="93202" marR="93202" marT="46601" marB="46601"/>
                </a:tc>
                <a:tc>
                  <a:txBody>
                    <a:bodyPr/>
                    <a:lstStyle/>
                    <a:p>
                      <a:r>
                        <a:rPr lang="es-MX" sz="1200" dirty="0">
                          <a:latin typeface="Baskerville" panose="02020502070401020303" pitchFamily="18" charset="0"/>
                          <a:ea typeface="Baskerville" panose="02020502070401020303" pitchFamily="18" charset="0"/>
                        </a:rPr>
                        <a:t>Acción</a:t>
                      </a:r>
                    </a:p>
                  </a:txBody>
                  <a:tcPr marL="93202" marR="93202" marT="46601" marB="46601"/>
                </a:tc>
                <a:tc>
                  <a:txBody>
                    <a:bodyPr/>
                    <a:lstStyle/>
                    <a:p>
                      <a:r>
                        <a:rPr lang="es-MX" sz="1200" dirty="0">
                          <a:latin typeface="Baskerville" panose="02020502070401020303" pitchFamily="18" charset="0"/>
                          <a:ea typeface="Baskerville" panose="02020502070401020303" pitchFamily="18" charset="0"/>
                        </a:rPr>
                        <a:t>Resistencia</a:t>
                      </a:r>
                    </a:p>
                  </a:txBody>
                  <a:tcPr marL="93202" marR="93202" marT="46601" marB="46601"/>
                </a:tc>
                <a:tc>
                  <a:txBody>
                    <a:bodyPr/>
                    <a:lstStyle/>
                    <a:p>
                      <a:r>
                        <a:rPr lang="es-MX" sz="1200" dirty="0">
                          <a:latin typeface="Baskerville" panose="02020502070401020303" pitchFamily="18" charset="0"/>
                          <a:ea typeface="Baskerville" panose="02020502070401020303" pitchFamily="18" charset="0"/>
                        </a:rPr>
                        <a:t>Resultado</a:t>
                      </a:r>
                    </a:p>
                  </a:txBody>
                  <a:tcPr marL="93202" marR="93202" marT="46601" marB="46601"/>
                </a:tc>
                <a:extLst>
                  <a:ext uri="{0D108BD9-81ED-4DB2-BD59-A6C34878D82A}">
                    <a16:rowId xmlns:a16="http://schemas.microsoft.com/office/drawing/2014/main" val="1412325529"/>
                  </a:ext>
                </a:extLst>
              </a:tr>
              <a:tr h="555788">
                <a:tc>
                  <a:txBody>
                    <a:bodyPr/>
                    <a:lstStyle/>
                    <a:p>
                      <a:r>
                        <a:rPr lang="es-MX" sz="1200">
                          <a:latin typeface="Rockwell" panose="02060603020205020403" pitchFamily="18" charset="77"/>
                          <a:ea typeface="Baskerville" panose="02020502070401020303" pitchFamily="18" charset="0"/>
                        </a:rPr>
                        <a:t>1937</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Iniciativa de reforma al artículo 34 constitucional para permitir el voto a las mujeres.</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El partido político dominante en el Congreso de la Unión no la votó</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Las mujeres pudieron votar hasta 1953.</a:t>
                      </a:r>
                    </a:p>
                  </a:txBody>
                  <a:tcPr marL="93202" marR="93202" marT="46601" marB="46601"/>
                </a:tc>
                <a:extLst>
                  <a:ext uri="{0D108BD9-81ED-4DB2-BD59-A6C34878D82A}">
                    <a16:rowId xmlns:a16="http://schemas.microsoft.com/office/drawing/2014/main" val="3735753766"/>
                  </a:ext>
                </a:extLst>
              </a:tr>
              <a:tr h="592424">
                <a:tc>
                  <a:txBody>
                    <a:bodyPr/>
                    <a:lstStyle/>
                    <a:p>
                      <a:r>
                        <a:rPr lang="es-MX" sz="1200" dirty="0">
                          <a:latin typeface="Rockwell" panose="02060603020205020403" pitchFamily="18" charset="77"/>
                          <a:ea typeface="Baskerville" panose="02020502070401020303" pitchFamily="18" charset="0"/>
                        </a:rPr>
                        <a:t>1993</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Reforma al artículo 175 del COFIPE para “promover” las candidaturas de las mujeres.</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Los partidos políticos dieron poca o nula promoción a las candidaturas de mujeres .</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tuvo que realizar una nueva acción afirmativa en la ley.</a:t>
                      </a:r>
                    </a:p>
                  </a:txBody>
                  <a:tcPr marL="93202" marR="93202" marT="46601" marB="46601"/>
                </a:tc>
                <a:extLst>
                  <a:ext uri="{0D108BD9-81ED-4DB2-BD59-A6C34878D82A}">
                    <a16:rowId xmlns:a16="http://schemas.microsoft.com/office/drawing/2014/main" val="4244594178"/>
                  </a:ext>
                </a:extLst>
              </a:tr>
              <a:tr h="871303">
                <a:tc>
                  <a:txBody>
                    <a:bodyPr/>
                    <a:lstStyle/>
                    <a:p>
                      <a:r>
                        <a:rPr lang="es-MX" sz="1200" dirty="0">
                          <a:latin typeface="Rockwell" panose="02060603020205020403" pitchFamily="18" charset="77"/>
                          <a:ea typeface="Baskerville" panose="02020502070401020303" pitchFamily="18" charset="0"/>
                        </a:rPr>
                        <a:t>1996</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propone a los partidos políticos establecer en sus estatutos internos una regla de 70%-30%.</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Los partidos políticos argumentaron contra esa regla que violentaba su auto organización y su democracia partidista</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La mayoría de los Partidos Políticos incumplió con esta disposición ya que era potestativa. </a:t>
                      </a:r>
                    </a:p>
                  </a:txBody>
                  <a:tcPr marL="93202" marR="93202" marT="46601" marB="46601"/>
                </a:tc>
                <a:extLst>
                  <a:ext uri="{0D108BD9-81ED-4DB2-BD59-A6C34878D82A}">
                    <a16:rowId xmlns:a16="http://schemas.microsoft.com/office/drawing/2014/main" val="3373618342"/>
                  </a:ext>
                </a:extLst>
              </a:tr>
              <a:tr h="815947">
                <a:tc>
                  <a:txBody>
                    <a:bodyPr/>
                    <a:lstStyle/>
                    <a:p>
                      <a:r>
                        <a:rPr lang="es-MX" sz="1200" dirty="0">
                          <a:latin typeface="Rockwell" panose="02060603020205020403" pitchFamily="18" charset="77"/>
                          <a:ea typeface="Baskerville" panose="02020502070401020303" pitchFamily="18" charset="0"/>
                        </a:rPr>
                        <a:t>2002</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reforma el artículo 175 del COFIPE para  obligar a los PP a la regla del 70%-30%. </a:t>
                      </a:r>
                    </a:p>
                    <a:p>
                      <a:r>
                        <a:rPr lang="es-MX" sz="1200" dirty="0">
                          <a:latin typeface="Rockwell" panose="02060603020205020403" pitchFamily="18" charset="77"/>
                          <a:ea typeface="Baskerville" panose="02020502070401020303" pitchFamily="18" charset="0"/>
                        </a:rPr>
                        <a:t>Segmentos en las listas de RP.</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Nuevamente se niegan por los principios antes mencionados/ candidaturas de mujeres en distritos donde los PP no eran competitivos.</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Comienzan a notarse la representación de las mujeres en los organos legislativos.</a:t>
                      </a:r>
                    </a:p>
                  </a:txBody>
                  <a:tcPr marL="93202" marR="93202" marT="46601" marB="46601"/>
                </a:tc>
                <a:extLst>
                  <a:ext uri="{0D108BD9-81ED-4DB2-BD59-A6C34878D82A}">
                    <a16:rowId xmlns:a16="http://schemas.microsoft.com/office/drawing/2014/main" val="2625018193"/>
                  </a:ext>
                </a:extLst>
              </a:tr>
              <a:tr h="815947">
                <a:tc>
                  <a:txBody>
                    <a:bodyPr/>
                    <a:lstStyle/>
                    <a:p>
                      <a:r>
                        <a:rPr lang="es-MX" sz="1200" dirty="0">
                          <a:latin typeface="Rockwell" panose="02060603020205020403" pitchFamily="18" charset="77"/>
                          <a:ea typeface="Baskerville" panose="02020502070401020303" pitchFamily="18" charset="0"/>
                        </a:rPr>
                        <a:t>2008</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establece la regla 60%- 40%</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Candidaturas de mujeres en distritos donde los PP no eran competitivos/ caso de las juanitas.</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Comienzan las primeras sentencia en favor de acciones afirmativas a las mujeres.</a:t>
                      </a:r>
                    </a:p>
                  </a:txBody>
                  <a:tcPr marL="93202" marR="93202" marT="46601" marB="46601"/>
                </a:tc>
                <a:extLst>
                  <a:ext uri="{0D108BD9-81ED-4DB2-BD59-A6C34878D82A}">
                    <a16:rowId xmlns:a16="http://schemas.microsoft.com/office/drawing/2014/main" val="3924072629"/>
                  </a:ext>
                </a:extLst>
              </a:tr>
              <a:tr h="1064512">
                <a:tc>
                  <a:txBody>
                    <a:bodyPr/>
                    <a:lstStyle/>
                    <a:p>
                      <a:r>
                        <a:rPr lang="es-MX" sz="1200" dirty="0">
                          <a:latin typeface="Rockwell" panose="02060603020205020403" pitchFamily="18" charset="77"/>
                          <a:ea typeface="Baskerville" panose="02020502070401020303" pitchFamily="18" charset="0"/>
                        </a:rPr>
                        <a:t>2014</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El principio de paridad de género (órganos legislativos)</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alega desprorcionalidad y violaciones al principio democrático. </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confirma la paridad en diversas sentencias de Sala Superior y se extiende a ayuntamientos. (horizontal y vertical)</a:t>
                      </a:r>
                    </a:p>
                  </a:txBody>
                  <a:tcPr marL="93202" marR="93202" marT="46601" marB="46601"/>
                </a:tc>
                <a:extLst>
                  <a:ext uri="{0D108BD9-81ED-4DB2-BD59-A6C34878D82A}">
                    <a16:rowId xmlns:a16="http://schemas.microsoft.com/office/drawing/2014/main" val="4251044360"/>
                  </a:ext>
                </a:extLst>
              </a:tr>
              <a:tr h="678094">
                <a:tc>
                  <a:txBody>
                    <a:bodyPr/>
                    <a:lstStyle/>
                    <a:p>
                      <a:r>
                        <a:rPr lang="es-MX" sz="1200" dirty="0">
                          <a:latin typeface="Rockwell" panose="02060603020205020403" pitchFamily="18" charset="77"/>
                          <a:ea typeface="Baskerville" panose="02020502070401020303" pitchFamily="18" charset="0"/>
                        </a:rPr>
                        <a:t>2019</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establece el principio de “paridad en todo”</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Se realizan legislaciones que retrasan la aplicación del principio de paridad o bien impide la aplicación de bloques de competitividad. </a:t>
                      </a:r>
                    </a:p>
                  </a:txBody>
                  <a:tcPr marL="93202" marR="93202" marT="46601" marB="46601"/>
                </a:tc>
                <a:tc>
                  <a:txBody>
                    <a:bodyPr/>
                    <a:lstStyle/>
                    <a:p>
                      <a:r>
                        <a:rPr lang="es-MX" sz="1200" dirty="0">
                          <a:latin typeface="Rockwell" panose="02060603020205020403" pitchFamily="18" charset="77"/>
                          <a:ea typeface="Baskerville" panose="02020502070401020303" pitchFamily="18" charset="0"/>
                        </a:rPr>
                        <a:t> Está por verse…</a:t>
                      </a:r>
                    </a:p>
                  </a:txBody>
                  <a:tcPr marL="93202" marR="93202" marT="46601" marB="46601"/>
                </a:tc>
                <a:extLst>
                  <a:ext uri="{0D108BD9-81ED-4DB2-BD59-A6C34878D82A}">
                    <a16:rowId xmlns:a16="http://schemas.microsoft.com/office/drawing/2014/main" val="892544085"/>
                  </a:ext>
                </a:extLst>
              </a:tr>
            </a:tbl>
          </a:graphicData>
        </a:graphic>
      </p:graphicFrame>
    </p:spTree>
    <p:extLst>
      <p:ext uri="{BB962C8B-B14F-4D97-AF65-F5344CB8AC3E}">
        <p14:creationId xmlns:p14="http://schemas.microsoft.com/office/powerpoint/2010/main" val="2793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B69C9D-111E-5ADB-457C-6E95F86A9591}"/>
              </a:ext>
            </a:extLst>
          </p:cNvPr>
          <p:cNvSpPr>
            <a:spLocks noGrp="1"/>
          </p:cNvSpPr>
          <p:nvPr>
            <p:ph type="title"/>
          </p:nvPr>
        </p:nvSpPr>
        <p:spPr/>
        <p:txBody>
          <a:bodyPr>
            <a:normAutofit fontScale="90000"/>
          </a:bodyPr>
          <a:lstStyle/>
          <a:p>
            <a:r>
              <a:rPr lang="es-MX" dirty="0"/>
              <a:t>La paridad de género como principio constitucional.</a:t>
            </a:r>
          </a:p>
        </p:txBody>
      </p:sp>
      <p:sp>
        <p:nvSpPr>
          <p:cNvPr id="3" name="Marcador de contenido 2">
            <a:extLst>
              <a:ext uri="{FF2B5EF4-FFF2-40B4-BE49-F238E27FC236}">
                <a16:creationId xmlns:a16="http://schemas.microsoft.com/office/drawing/2014/main" id="{5CF1E2F1-99E4-EC8C-8994-5FE5A8FF7699}"/>
              </a:ext>
            </a:extLst>
          </p:cNvPr>
          <p:cNvSpPr>
            <a:spLocks noGrp="1"/>
          </p:cNvSpPr>
          <p:nvPr>
            <p:ph idx="1"/>
          </p:nvPr>
        </p:nvSpPr>
        <p:spPr/>
        <p:txBody>
          <a:bodyPr>
            <a:normAutofit/>
          </a:bodyPr>
          <a:lstStyle/>
          <a:p>
            <a:pPr algn="just">
              <a:lnSpc>
                <a:spcPct val="150000"/>
              </a:lnSpc>
              <a:spcAft>
                <a:spcPts val="600"/>
              </a:spcAft>
            </a:pPr>
            <a:r>
              <a:rPr lang="es-ES_tradnl" sz="1800" dirty="0">
                <a:effectLst/>
                <a:latin typeface="Baskerville" panose="02020502070401020303" pitchFamily="18" charset="0"/>
                <a:ea typeface="Calibri" panose="020F0502020204030204" pitchFamily="34" charset="0"/>
                <a:cs typeface="Times New Roman" panose="02020603050405020304" pitchFamily="18" charset="0"/>
              </a:rPr>
              <a:t>La paridad de género es un </a:t>
            </a:r>
            <a:r>
              <a:rPr lang="es-ES_tradnl" sz="1800" b="1" dirty="0">
                <a:effectLst/>
                <a:latin typeface="Baskerville" panose="02020502070401020303" pitchFamily="18" charset="0"/>
                <a:ea typeface="Calibri" panose="020F0502020204030204" pitchFamily="34" charset="0"/>
                <a:cs typeface="Times New Roman" panose="02020603050405020304" pitchFamily="18" charset="0"/>
              </a:rPr>
              <a:t>principio constitucional </a:t>
            </a:r>
            <a:r>
              <a:rPr lang="es-ES_tradnl" sz="1800" dirty="0">
                <a:effectLst/>
                <a:latin typeface="Baskerville" panose="02020502070401020303" pitchFamily="18" charset="0"/>
                <a:ea typeface="Calibri" panose="020F0502020204030204" pitchFamily="34" charset="0"/>
                <a:cs typeface="Times New Roman" panose="02020603050405020304" pitchFamily="18" charset="0"/>
              </a:rPr>
              <a:t>implementado en el año 2019 para todos los cargos públicos del país sean o no electivos. </a:t>
            </a:r>
            <a:r>
              <a:rPr lang="es-ES_tradnl" dirty="0">
                <a:latin typeface="Baskerville" panose="02020502070401020303" pitchFamily="18" charset="0"/>
                <a:ea typeface="Calibri" panose="020F0502020204030204" pitchFamily="34" charset="0"/>
                <a:cs typeface="Times New Roman" panose="02020603050405020304" pitchFamily="18" charset="0"/>
              </a:rPr>
              <a:t>Este principio se</a:t>
            </a:r>
            <a:r>
              <a:rPr lang="es-ES_tradnl" sz="1800" dirty="0">
                <a:effectLst/>
                <a:latin typeface="Baskerville" panose="02020502070401020303" pitchFamily="18" charset="0"/>
                <a:ea typeface="Calibri" panose="020F0502020204030204" pitchFamily="34" charset="0"/>
                <a:cs typeface="Times New Roman" panose="02020603050405020304" pitchFamily="18" charset="0"/>
              </a:rPr>
              <a:t> refiere a</a:t>
            </a:r>
            <a:r>
              <a:rPr lang="es-MX" sz="1800" dirty="0">
                <a:effectLst/>
                <a:latin typeface="Baskerville" panose="02020502070401020303" pitchFamily="18" charset="0"/>
                <a:ea typeface="Calibri" panose="020F0502020204030204" pitchFamily="34" charset="0"/>
                <a:cs typeface="Times New Roman" panose="02020603050405020304" pitchFamily="18" charset="0"/>
              </a:rPr>
              <a:t> la participación </a:t>
            </a:r>
            <a:r>
              <a:rPr lang="es-MX" sz="1800" b="1" dirty="0">
                <a:effectLst/>
                <a:latin typeface="Baskerville" panose="02020502070401020303" pitchFamily="18" charset="0"/>
                <a:ea typeface="Calibri" panose="020F0502020204030204" pitchFamily="34" charset="0"/>
                <a:cs typeface="Times New Roman" panose="02020603050405020304" pitchFamily="18" charset="0"/>
              </a:rPr>
              <a:t>equilibrada, justa, y legal, que asegura las mujeres en toda su diversidad</a:t>
            </a:r>
            <a:r>
              <a:rPr lang="es-MX" sz="1800" dirty="0">
                <a:effectLst/>
                <a:latin typeface="Baskerville" panose="02020502070401020303" pitchFamily="18" charset="0"/>
                <a:ea typeface="Calibri" panose="020F0502020204030204" pitchFamily="34" charset="0"/>
                <a:cs typeface="Times New Roman" panose="02020603050405020304" pitchFamily="18" charset="0"/>
              </a:rPr>
              <a:t> tengan una participación y representación igualitaria en la vida democrática del pais.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8134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20">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Freeform: Shape 22">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Shape 24">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Shape 26">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Shape 28">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2E880107-EA69-8CF6-ED2C-B8C39494959F}"/>
              </a:ext>
            </a:extLst>
          </p:cNvPr>
          <p:cNvSpPr>
            <a:spLocks noGrp="1"/>
          </p:cNvSpPr>
          <p:nvPr>
            <p:ph type="title"/>
          </p:nvPr>
        </p:nvSpPr>
        <p:spPr>
          <a:xfrm>
            <a:off x="7874928" y="1124998"/>
            <a:ext cx="3456122" cy="4589717"/>
          </a:xfrm>
        </p:spPr>
        <p:txBody>
          <a:bodyPr>
            <a:normAutofit/>
          </a:bodyPr>
          <a:lstStyle/>
          <a:p>
            <a:pPr algn="l"/>
            <a:r>
              <a:rPr lang="es-MX" sz="4400" dirty="0"/>
              <a:t>Marco normativo constitucional de la Paridad</a:t>
            </a:r>
          </a:p>
        </p:txBody>
      </p:sp>
      <p:sp>
        <p:nvSpPr>
          <p:cNvPr id="102" name="Marcador de contenido 2">
            <a:extLst>
              <a:ext uri="{FF2B5EF4-FFF2-40B4-BE49-F238E27FC236}">
                <a16:creationId xmlns:a16="http://schemas.microsoft.com/office/drawing/2014/main" id="{D91E5ECC-E1DD-7139-FC06-31391D062875}"/>
              </a:ext>
            </a:extLst>
          </p:cNvPr>
          <p:cNvSpPr>
            <a:spLocks noGrp="1"/>
          </p:cNvSpPr>
          <p:nvPr>
            <p:ph idx="1"/>
          </p:nvPr>
        </p:nvSpPr>
        <p:spPr>
          <a:xfrm>
            <a:off x="798577" y="329609"/>
            <a:ext cx="5814874" cy="6251944"/>
          </a:xfrm>
        </p:spPr>
        <p:txBody>
          <a:bodyPr>
            <a:normAutofit lnSpcReduction="10000"/>
          </a:bodyPr>
          <a:lstStyle/>
          <a:p>
            <a:r>
              <a:rPr lang="es-MX" sz="1400" dirty="0"/>
              <a:t>Artículo 35. Son derechos de la ciudadania:</a:t>
            </a:r>
          </a:p>
          <a:p>
            <a:pPr marL="0" indent="0">
              <a:buNone/>
            </a:pPr>
            <a:r>
              <a:rPr lang="es-MX" sz="1400" dirty="0"/>
              <a:t>I… </a:t>
            </a:r>
          </a:p>
          <a:p>
            <a:pPr marL="0" indent="0">
              <a:buNone/>
            </a:pPr>
            <a:r>
              <a:rPr lang="es-MX" sz="1400" dirty="0"/>
              <a:t>II. Poder ser votada </a:t>
            </a:r>
            <a:r>
              <a:rPr lang="es-MX" sz="1400" b="1" dirty="0"/>
              <a:t>en condiciones de paridad </a:t>
            </a:r>
            <a:r>
              <a:rPr lang="es-MX" sz="1400" dirty="0"/>
              <a:t>para todos los cargos de elección popular, teniendo las calidades que establezca la ley…</a:t>
            </a:r>
          </a:p>
          <a:p>
            <a:pPr marL="0" indent="0">
              <a:buNone/>
            </a:pPr>
            <a:r>
              <a:rPr lang="es-MX" sz="1400" dirty="0"/>
              <a:t>Artículo 41.</a:t>
            </a:r>
          </a:p>
          <a:p>
            <a:pPr marL="400050" indent="-400050" algn="just">
              <a:buAutoNum type="romanUcPeriod"/>
            </a:pPr>
            <a:r>
              <a:rPr lang="es-MX" sz="1400" dirty="0"/>
              <a:t>Los partidos políticos son entidades de interés público; la ley determinará las normas y requisitos para su registro legal, las formas específicas de su intervención en el proceso electoral y los derechos, obligaciones y prerrogativas que les corresponden. En la postulación de sus candidaturas, </a:t>
            </a:r>
            <a:r>
              <a:rPr lang="es-MX" sz="1400" b="1" dirty="0"/>
              <a:t>se observará el principio de paridad de género.</a:t>
            </a:r>
          </a:p>
          <a:p>
            <a:pPr marL="0" indent="0" algn="just">
              <a:buNone/>
            </a:pPr>
            <a:r>
              <a:rPr lang="es-MX" sz="1400" dirty="0"/>
              <a:t>Los partidos políticos tienen como fin promover la 	participación del pueblo en la vida democrática, </a:t>
            </a:r>
            <a:r>
              <a:rPr lang="es-MX" sz="1400" b="1" dirty="0"/>
              <a:t>fomentar el principio de paridad de género,</a:t>
            </a:r>
            <a:r>
              <a:rPr lang="es-MX" sz="1400" dirty="0"/>
              <a:t> contribuir a la integración de los órganos de representación política, y como organizaciones ciudadanas, hacer posible su acceso al ejercicio del poder público, de acuerdo con los programas, principios e ideas que postulan y mediante el sufragio universal, libre, secreto y directo, </a:t>
            </a:r>
            <a:r>
              <a:rPr lang="es-MX" sz="1400" b="1" dirty="0"/>
              <a:t>así como con las reglas que marque la ley electoral para garantizar la paridad de género, en las candidaturas a los distintos cargos de elección popular…</a:t>
            </a:r>
          </a:p>
        </p:txBody>
      </p:sp>
    </p:spTree>
    <p:extLst>
      <p:ext uri="{BB962C8B-B14F-4D97-AF65-F5344CB8AC3E}">
        <p14:creationId xmlns:p14="http://schemas.microsoft.com/office/powerpoint/2010/main" val="3974290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A7EECE-990E-B143-A4FE-959BFEA042FD}"/>
              </a:ext>
            </a:extLst>
          </p:cNvPr>
          <p:cNvSpPr>
            <a:spLocks noGrp="1"/>
          </p:cNvSpPr>
          <p:nvPr>
            <p:ph type="title"/>
          </p:nvPr>
        </p:nvSpPr>
        <p:spPr>
          <a:xfrm>
            <a:off x="645459" y="960120"/>
            <a:ext cx="3865695" cy="4171278"/>
          </a:xfrm>
        </p:spPr>
        <p:txBody>
          <a:bodyPr>
            <a:noAutofit/>
          </a:bodyPr>
          <a:lstStyle/>
          <a:p>
            <a:pPr algn="just"/>
            <a:r>
              <a:rPr lang="es-MX" sz="3200" dirty="0">
                <a:solidFill>
                  <a:schemeClr val="tx1"/>
                </a:solidFill>
              </a:rPr>
              <a:t>¿Por qué es necesario implementar una acción afirmativa adicional al principio de paridad en Coahuila para el Proceso Electoral 2023?</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199D2231-A867-2777-E0F0-80304C25D31B}"/>
              </a:ext>
            </a:extLst>
          </p:cNvPr>
          <p:cNvSpPr>
            <a:spLocks noGrp="1"/>
          </p:cNvSpPr>
          <p:nvPr>
            <p:ph idx="1"/>
          </p:nvPr>
        </p:nvSpPr>
        <p:spPr>
          <a:xfrm>
            <a:off x="4983164" y="960120"/>
            <a:ext cx="5511800" cy="4171278"/>
          </a:xfrm>
        </p:spPr>
        <p:txBody>
          <a:bodyPr>
            <a:normAutofit/>
          </a:bodyPr>
          <a:lstStyle/>
          <a:p>
            <a:pPr algn="just"/>
            <a:r>
              <a:rPr lang="es-MX" dirty="0">
                <a:latin typeface="Baskerville" panose="02020502070401020303" pitchFamily="18" charset="0"/>
                <a:ea typeface="Baskerville" panose="02020502070401020303" pitchFamily="18" charset="0"/>
              </a:rPr>
              <a:t>El Instituto Electoral de Coahuila tiene la obligación de establecer una acción afirmativa que busque garantizar la participación de las mujeres en condiciones de paridad, dada la imposibilidad legal de aplicar los bloques de competitividad en razón del </a:t>
            </a:r>
            <a:r>
              <a:rPr lang="es-MX" sz="1800" dirty="0">
                <a:solidFill>
                  <a:srgbClr val="292B2C"/>
                </a:solidFill>
                <a:effectLst/>
                <a:latin typeface="Baskerville" panose="02020502070401020303" pitchFamily="18" charset="0"/>
                <a:ea typeface="Baskerville" panose="02020502070401020303" pitchFamily="18" charset="0"/>
                <a:cs typeface="Segoe UI" panose="020B0502040204020203" pitchFamily="34" charset="0"/>
              </a:rPr>
              <a:t>transitorio segundo de la Reforma al Código Electoral del Estado de Coahuila</a:t>
            </a:r>
            <a:r>
              <a:rPr lang="es-MX" dirty="0">
                <a:effectLst/>
                <a:latin typeface="Baskerville" panose="02020502070401020303" pitchFamily="18" charset="0"/>
                <a:ea typeface="Baskerville" panose="02020502070401020303" pitchFamily="18" charset="0"/>
              </a:rPr>
              <a:t> </a:t>
            </a:r>
            <a:r>
              <a:rPr lang="es-MX" sz="1800" dirty="0">
                <a:solidFill>
                  <a:srgbClr val="292B2C"/>
                </a:solidFill>
                <a:effectLst/>
                <a:latin typeface="Baskerville" panose="02020502070401020303" pitchFamily="18" charset="0"/>
                <a:ea typeface="Baskerville" panose="02020502070401020303" pitchFamily="18" charset="0"/>
                <a:cs typeface="Segoe UI" panose="020B0502040204020203" pitchFamily="34" charset="0"/>
              </a:rPr>
              <a:t>publicada el el Peródico Oficial del Estado el 30 de septiembre de 2022</a:t>
            </a:r>
            <a:r>
              <a:rPr lang="es-MX" sz="1800" dirty="0">
                <a:solidFill>
                  <a:srgbClr val="292B2C"/>
                </a:solidFill>
                <a:latin typeface="Baskerville" panose="02020502070401020303" pitchFamily="18" charset="0"/>
                <a:ea typeface="Baskerville" panose="02020502070401020303" pitchFamily="18" charset="0"/>
                <a:cs typeface="Segoe UI" panose="020B0502040204020203" pitchFamily="34" charset="0"/>
              </a:rPr>
              <a:t>.</a:t>
            </a:r>
          </a:p>
          <a:p>
            <a:pPr algn="just"/>
            <a:r>
              <a:rPr lang="es-MX" dirty="0">
                <a:solidFill>
                  <a:srgbClr val="292B2C"/>
                </a:solidFill>
                <a:latin typeface="Baskerville" panose="02020502070401020303" pitchFamily="18" charset="0"/>
                <a:ea typeface="Baskerville" panose="02020502070401020303" pitchFamily="18" charset="0"/>
                <a:cs typeface="Segoe UI" panose="020B0502040204020203" pitchFamily="34" charset="0"/>
              </a:rPr>
              <a:t>La finalidad es corregir el sesgo que puede existir dentro del proceso de elección a fin de obtener condiciones más justas para las mujeres.</a:t>
            </a:r>
            <a:endParaRPr lang="es-MX" dirty="0">
              <a:latin typeface="Baskerville" panose="02020502070401020303" pitchFamily="18" charset="0"/>
              <a:ea typeface="Baskerville" panose="02020502070401020303" pitchFamily="18" charset="0"/>
            </a:endParaRPr>
          </a:p>
        </p:txBody>
      </p:sp>
    </p:spTree>
    <p:extLst>
      <p:ext uri="{BB962C8B-B14F-4D97-AF65-F5344CB8AC3E}">
        <p14:creationId xmlns:p14="http://schemas.microsoft.com/office/powerpoint/2010/main" val="316675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99">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8" name="Group 101">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9"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2"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5"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7"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8"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DE8963D5-917A-2D16-1753-A606D02B774C}"/>
              </a:ext>
            </a:extLst>
          </p:cNvPr>
          <p:cNvSpPr>
            <a:spLocks noGrp="1"/>
          </p:cNvSpPr>
          <p:nvPr>
            <p:ph type="title"/>
          </p:nvPr>
        </p:nvSpPr>
        <p:spPr>
          <a:xfrm>
            <a:off x="7269686" y="795527"/>
            <a:ext cx="4123738" cy="1433323"/>
          </a:xfrm>
        </p:spPr>
        <p:txBody>
          <a:bodyPr>
            <a:normAutofit/>
          </a:bodyPr>
          <a:lstStyle/>
          <a:p>
            <a:pPr algn="l"/>
            <a:r>
              <a:rPr lang="es-MX" sz="2500" dirty="0">
                <a:solidFill>
                  <a:schemeClr val="tx2"/>
                </a:solidFill>
              </a:rPr>
              <a:t>¿Qué acción afirmativa se propone desde los lineamientos?</a:t>
            </a:r>
          </a:p>
        </p:txBody>
      </p:sp>
      <p:sp>
        <p:nvSpPr>
          <p:cNvPr id="150" name="Rectangle 124">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BF8DC95-1C00-56B6-8EE5-E77B6E6AD74E}"/>
              </a:ext>
            </a:extLst>
          </p:cNvPr>
          <p:cNvSpPr>
            <a:spLocks noGrp="1"/>
          </p:cNvSpPr>
          <p:nvPr>
            <p:ph idx="1"/>
          </p:nvPr>
        </p:nvSpPr>
        <p:spPr>
          <a:xfrm>
            <a:off x="7293817" y="2338388"/>
            <a:ext cx="4099607" cy="3678237"/>
          </a:xfrm>
        </p:spPr>
        <p:txBody>
          <a:bodyPr>
            <a:normAutofit/>
          </a:bodyPr>
          <a:lstStyle/>
          <a:p>
            <a:pPr marL="0" indent="0" algn="just">
              <a:buNone/>
            </a:pPr>
            <a:r>
              <a:rPr lang="es-MX" sz="2400" dirty="0">
                <a:effectLst/>
                <a:latin typeface="Baskerville" panose="02020502070401020303" pitchFamily="18" charset="0"/>
                <a:ea typeface="Calibri" panose="020F0502020204030204" pitchFamily="34" charset="0"/>
                <a:cs typeface="Segoe UI" panose="020B0502040204020203" pitchFamily="34" charset="0"/>
              </a:rPr>
              <a:t>Se propone una </a:t>
            </a:r>
            <a:r>
              <a:rPr lang="es-MX" sz="2400" b="1" dirty="0">
                <a:effectLst/>
                <a:latin typeface="Baskerville" panose="02020502070401020303" pitchFamily="18" charset="0"/>
                <a:ea typeface="Calibri" panose="020F0502020204030204" pitchFamily="34" charset="0"/>
                <a:cs typeface="Segoe UI" panose="020B0502040204020203" pitchFamily="34" charset="0"/>
              </a:rPr>
              <a:t>“desviación estandar” </a:t>
            </a:r>
            <a:r>
              <a:rPr lang="es-MX" sz="2400" dirty="0">
                <a:effectLst/>
                <a:latin typeface="Baskerville" panose="02020502070401020303" pitchFamily="18" charset="0"/>
                <a:ea typeface="Calibri" panose="020F0502020204030204" pitchFamily="34" charset="0"/>
                <a:cs typeface="Segoe UI" panose="020B0502040204020203" pitchFamily="34" charset="0"/>
              </a:rPr>
              <a:t>a favor de las  mujeres sobre el promedio de las candidaturas postuladas.  </a:t>
            </a:r>
          </a:p>
          <a:p>
            <a:pPr marL="0" indent="0">
              <a:buNone/>
            </a:pPr>
            <a:endParaRPr lang="es-MX" dirty="0"/>
          </a:p>
        </p:txBody>
      </p:sp>
      <p:graphicFrame>
        <p:nvGraphicFramePr>
          <p:cNvPr id="4" name="Tabla 3">
            <a:extLst>
              <a:ext uri="{FF2B5EF4-FFF2-40B4-BE49-F238E27FC236}">
                <a16:creationId xmlns:a16="http://schemas.microsoft.com/office/drawing/2014/main" id="{D549A6D6-84A2-0ED5-AFA6-C3F12D8B8DD6}"/>
              </a:ext>
            </a:extLst>
          </p:cNvPr>
          <p:cNvGraphicFramePr>
            <a:graphicFrameLocks noGrp="1"/>
          </p:cNvGraphicFramePr>
          <p:nvPr>
            <p:extLst>
              <p:ext uri="{D42A27DB-BD31-4B8C-83A1-F6EECF244321}">
                <p14:modId xmlns:p14="http://schemas.microsoft.com/office/powerpoint/2010/main" val="3854747869"/>
              </p:ext>
            </p:extLst>
          </p:nvPr>
        </p:nvGraphicFramePr>
        <p:xfrm>
          <a:off x="972115" y="1111726"/>
          <a:ext cx="5641848" cy="4616464"/>
        </p:xfrm>
        <a:graphic>
          <a:graphicData uri="http://schemas.openxmlformats.org/drawingml/2006/table">
            <a:tbl>
              <a:tblPr firstRow="1" firstCol="1" bandRow="1">
                <a:tableStyleId>{5C22544A-7EE6-4342-B048-85BDC9FD1C3A}</a:tableStyleId>
              </a:tblPr>
              <a:tblGrid>
                <a:gridCol w="2167161">
                  <a:extLst>
                    <a:ext uri="{9D8B030D-6E8A-4147-A177-3AD203B41FA5}">
                      <a16:colId xmlns:a16="http://schemas.microsoft.com/office/drawing/2014/main" val="4275954158"/>
                    </a:ext>
                  </a:extLst>
                </a:gridCol>
                <a:gridCol w="1686247">
                  <a:extLst>
                    <a:ext uri="{9D8B030D-6E8A-4147-A177-3AD203B41FA5}">
                      <a16:colId xmlns:a16="http://schemas.microsoft.com/office/drawing/2014/main" val="1264410295"/>
                    </a:ext>
                  </a:extLst>
                </a:gridCol>
                <a:gridCol w="1788440">
                  <a:extLst>
                    <a:ext uri="{9D8B030D-6E8A-4147-A177-3AD203B41FA5}">
                      <a16:colId xmlns:a16="http://schemas.microsoft.com/office/drawing/2014/main" val="2128093019"/>
                    </a:ext>
                  </a:extLst>
                </a:gridCol>
              </a:tblGrid>
              <a:tr h="468336">
                <a:tc>
                  <a:txBody>
                    <a:bodyPr/>
                    <a:lstStyle/>
                    <a:p>
                      <a:pPr algn="ctr"/>
                      <a:r>
                        <a:rPr lang="es-MX" sz="1400">
                          <a:effectLst/>
                        </a:rPr>
                        <a:t>Número de distritos con postulación</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Mujeres</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dirty="0">
                          <a:effectLst/>
                        </a:rPr>
                        <a:t>Hombrs</a:t>
                      </a:r>
                      <a:endParaRPr lang="es-MX" sz="1600" dirty="0">
                        <a:effectLst/>
                        <a:latin typeface="Times New Roman" panose="02020603050405020304" pitchFamily="18" charset="0"/>
                        <a:ea typeface="Times New Roman" panose="02020603050405020304" pitchFamily="18" charset="0"/>
                      </a:endParaRPr>
                    </a:p>
                  </a:txBody>
                  <a:tcPr marL="92915" marR="92915" marT="0" marB="0" anchor="ctr"/>
                </a:tc>
                <a:extLst>
                  <a:ext uri="{0D108BD9-81ED-4DB2-BD59-A6C34878D82A}">
                    <a16:rowId xmlns:a16="http://schemas.microsoft.com/office/drawing/2014/main" val="1177644667"/>
                  </a:ext>
                </a:extLst>
              </a:tr>
              <a:tr h="259258">
                <a:tc>
                  <a:txBody>
                    <a:bodyPr/>
                    <a:lstStyle/>
                    <a:p>
                      <a:pPr algn="ctr"/>
                      <a:r>
                        <a:rPr lang="es-MX" sz="1400">
                          <a:effectLst/>
                        </a:rPr>
                        <a:t>16</a:t>
                      </a:r>
                      <a:endParaRPr lang="es-MX" sz="1600">
                        <a:effectLst/>
                        <a:latin typeface="Times New Roman" panose="02020603050405020304" pitchFamily="18" charset="0"/>
                        <a:ea typeface="Times New Roman" panose="02020603050405020304" pitchFamily="18" charset="0"/>
                      </a:endParaRPr>
                    </a:p>
                  </a:txBody>
                  <a:tcPr marL="92915" marR="92915" marT="0" marB="0"/>
                </a:tc>
                <a:tc>
                  <a:txBody>
                    <a:bodyPr/>
                    <a:lstStyle/>
                    <a:p>
                      <a:pPr algn="ctr"/>
                      <a:r>
                        <a:rPr lang="es-MX" sz="1400">
                          <a:effectLst/>
                        </a:rPr>
                        <a:t>10</a:t>
                      </a:r>
                      <a:endParaRPr lang="es-MX" sz="1600">
                        <a:effectLst/>
                        <a:latin typeface="Times New Roman" panose="02020603050405020304" pitchFamily="18" charset="0"/>
                        <a:ea typeface="Times New Roman" panose="02020603050405020304" pitchFamily="18" charset="0"/>
                      </a:endParaRPr>
                    </a:p>
                  </a:txBody>
                  <a:tcPr marL="92915" marR="92915" marT="0" marB="0"/>
                </a:tc>
                <a:tc>
                  <a:txBody>
                    <a:bodyPr/>
                    <a:lstStyle/>
                    <a:p>
                      <a:pPr algn="ctr"/>
                      <a:r>
                        <a:rPr lang="es-MX" sz="1400">
                          <a:effectLst/>
                        </a:rPr>
                        <a:t>6</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2978205156"/>
                  </a:ext>
                </a:extLst>
              </a:tr>
              <a:tr h="259258">
                <a:tc>
                  <a:txBody>
                    <a:bodyPr/>
                    <a:lstStyle/>
                    <a:p>
                      <a:pPr algn="ctr"/>
                      <a:r>
                        <a:rPr lang="es-MX" sz="1400">
                          <a:effectLst/>
                        </a:rPr>
                        <a:t>15</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9</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6</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1316804264"/>
                  </a:ext>
                </a:extLst>
              </a:tr>
              <a:tr h="259258">
                <a:tc>
                  <a:txBody>
                    <a:bodyPr/>
                    <a:lstStyle/>
                    <a:p>
                      <a:pPr algn="ctr"/>
                      <a:r>
                        <a:rPr lang="es-MX" sz="1400">
                          <a:effectLst/>
                        </a:rPr>
                        <a:t>14</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8</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6</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810835494"/>
                  </a:ext>
                </a:extLst>
              </a:tr>
              <a:tr h="259258">
                <a:tc>
                  <a:txBody>
                    <a:bodyPr/>
                    <a:lstStyle/>
                    <a:p>
                      <a:pPr algn="ctr"/>
                      <a:r>
                        <a:rPr lang="es-MX" sz="1400">
                          <a:effectLst/>
                        </a:rPr>
                        <a:t>13</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8</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5</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545858149"/>
                  </a:ext>
                </a:extLst>
              </a:tr>
              <a:tr h="259258">
                <a:tc>
                  <a:txBody>
                    <a:bodyPr/>
                    <a:lstStyle/>
                    <a:p>
                      <a:pPr algn="ctr"/>
                      <a:r>
                        <a:rPr lang="es-MX" sz="1400" dirty="0">
                          <a:effectLst/>
                        </a:rPr>
                        <a:t>12</a:t>
                      </a:r>
                      <a:endParaRPr lang="es-MX" sz="1600" dirty="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7</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5</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498766971"/>
                  </a:ext>
                </a:extLst>
              </a:tr>
              <a:tr h="259258">
                <a:tc>
                  <a:txBody>
                    <a:bodyPr/>
                    <a:lstStyle/>
                    <a:p>
                      <a:pPr algn="ctr"/>
                      <a:r>
                        <a:rPr lang="es-MX" sz="1400" dirty="0">
                          <a:effectLst/>
                        </a:rPr>
                        <a:t>11</a:t>
                      </a:r>
                      <a:endParaRPr lang="es-MX" sz="1600" dirty="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7</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4</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4003041532"/>
                  </a:ext>
                </a:extLst>
              </a:tr>
              <a:tr h="259258">
                <a:tc>
                  <a:txBody>
                    <a:bodyPr/>
                    <a:lstStyle/>
                    <a:p>
                      <a:pPr algn="ctr"/>
                      <a:r>
                        <a:rPr lang="es-MX" sz="1400">
                          <a:effectLst/>
                        </a:rPr>
                        <a:t>10</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dirty="0">
                          <a:effectLst/>
                        </a:rPr>
                        <a:t>6</a:t>
                      </a:r>
                      <a:endParaRPr lang="es-MX" sz="1600" dirty="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4</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56752235"/>
                  </a:ext>
                </a:extLst>
              </a:tr>
              <a:tr h="259258">
                <a:tc>
                  <a:txBody>
                    <a:bodyPr/>
                    <a:lstStyle/>
                    <a:p>
                      <a:pPr algn="ctr"/>
                      <a:r>
                        <a:rPr lang="es-MX" sz="1400">
                          <a:effectLst/>
                        </a:rPr>
                        <a:t>9</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6</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1300231150"/>
                  </a:ext>
                </a:extLst>
              </a:tr>
              <a:tr h="259258">
                <a:tc>
                  <a:txBody>
                    <a:bodyPr/>
                    <a:lstStyle/>
                    <a:p>
                      <a:pPr algn="ctr"/>
                      <a:r>
                        <a:rPr lang="es-MX" sz="1400" dirty="0">
                          <a:effectLst/>
                        </a:rPr>
                        <a:t>8</a:t>
                      </a:r>
                      <a:endParaRPr lang="es-MX" sz="1600" dirty="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5</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957083966"/>
                  </a:ext>
                </a:extLst>
              </a:tr>
              <a:tr h="259258">
                <a:tc>
                  <a:txBody>
                    <a:bodyPr/>
                    <a:lstStyle/>
                    <a:p>
                      <a:pPr algn="ctr"/>
                      <a:r>
                        <a:rPr lang="es-MX" sz="1400">
                          <a:effectLst/>
                        </a:rPr>
                        <a:t>7</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4</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907147160"/>
                  </a:ext>
                </a:extLst>
              </a:tr>
              <a:tr h="259258">
                <a:tc>
                  <a:txBody>
                    <a:bodyPr/>
                    <a:lstStyle/>
                    <a:p>
                      <a:pPr algn="ctr"/>
                      <a:r>
                        <a:rPr lang="es-MX" sz="1400">
                          <a:effectLst/>
                        </a:rPr>
                        <a:t>6</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4</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2</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1513203952"/>
                  </a:ext>
                </a:extLst>
              </a:tr>
              <a:tr h="259258">
                <a:tc>
                  <a:txBody>
                    <a:bodyPr/>
                    <a:lstStyle/>
                    <a:p>
                      <a:pPr algn="ctr"/>
                      <a:r>
                        <a:rPr lang="es-MX" sz="1400">
                          <a:effectLst/>
                        </a:rPr>
                        <a:t>5</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2</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911359767"/>
                  </a:ext>
                </a:extLst>
              </a:tr>
              <a:tr h="259258">
                <a:tc>
                  <a:txBody>
                    <a:bodyPr/>
                    <a:lstStyle/>
                    <a:p>
                      <a:pPr algn="ctr"/>
                      <a:r>
                        <a:rPr lang="es-MX" sz="1400">
                          <a:effectLst/>
                        </a:rPr>
                        <a:t>4</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1</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4172394089"/>
                  </a:ext>
                </a:extLst>
              </a:tr>
              <a:tr h="259258">
                <a:tc>
                  <a:txBody>
                    <a:bodyPr/>
                    <a:lstStyle/>
                    <a:p>
                      <a:pPr algn="ctr"/>
                      <a:r>
                        <a:rPr lang="es-MX" sz="1400">
                          <a:effectLst/>
                        </a:rPr>
                        <a:t>3</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2</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1</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938574627"/>
                  </a:ext>
                </a:extLst>
              </a:tr>
              <a:tr h="259258">
                <a:tc>
                  <a:txBody>
                    <a:bodyPr/>
                    <a:lstStyle/>
                    <a:p>
                      <a:pPr algn="ctr"/>
                      <a:r>
                        <a:rPr lang="es-MX" sz="1400">
                          <a:effectLst/>
                        </a:rPr>
                        <a:t>2</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2</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0</a:t>
                      </a:r>
                      <a:endParaRPr lang="es-MX" sz="160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3858156082"/>
                  </a:ext>
                </a:extLst>
              </a:tr>
              <a:tr h="259258">
                <a:tc>
                  <a:txBody>
                    <a:bodyPr/>
                    <a:lstStyle/>
                    <a:p>
                      <a:pPr algn="ctr"/>
                      <a:r>
                        <a:rPr lang="es-MX" sz="1400">
                          <a:effectLst/>
                        </a:rPr>
                        <a:t>1</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a:effectLst/>
                        </a:rPr>
                        <a:t>1</a:t>
                      </a:r>
                      <a:endParaRPr lang="es-MX" sz="1600">
                        <a:effectLst/>
                        <a:latin typeface="Times New Roman" panose="02020603050405020304" pitchFamily="18" charset="0"/>
                        <a:ea typeface="Times New Roman" panose="02020603050405020304" pitchFamily="18" charset="0"/>
                      </a:endParaRPr>
                    </a:p>
                  </a:txBody>
                  <a:tcPr marL="92915" marR="92915" marT="0" marB="0" anchor="ctr"/>
                </a:tc>
                <a:tc>
                  <a:txBody>
                    <a:bodyPr/>
                    <a:lstStyle/>
                    <a:p>
                      <a:pPr algn="ctr"/>
                      <a:r>
                        <a:rPr lang="es-MX" sz="1400" dirty="0">
                          <a:effectLst/>
                        </a:rPr>
                        <a:t>0</a:t>
                      </a:r>
                      <a:endParaRPr lang="es-MX" sz="1600" dirty="0">
                        <a:effectLst/>
                        <a:latin typeface="Times New Roman" panose="02020603050405020304" pitchFamily="18" charset="0"/>
                        <a:ea typeface="Times New Roman" panose="02020603050405020304" pitchFamily="18" charset="0"/>
                      </a:endParaRPr>
                    </a:p>
                  </a:txBody>
                  <a:tcPr marL="92915" marR="92915" marT="0" marB="0"/>
                </a:tc>
                <a:extLst>
                  <a:ext uri="{0D108BD9-81ED-4DB2-BD59-A6C34878D82A}">
                    <a16:rowId xmlns:a16="http://schemas.microsoft.com/office/drawing/2014/main" val="1727060781"/>
                  </a:ext>
                </a:extLst>
              </a:tr>
            </a:tbl>
          </a:graphicData>
        </a:graphic>
      </p:graphicFrame>
    </p:spTree>
    <p:extLst>
      <p:ext uri="{BB962C8B-B14F-4D97-AF65-F5344CB8AC3E}">
        <p14:creationId xmlns:p14="http://schemas.microsoft.com/office/powerpoint/2010/main" val="238461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67" name="Group 66">
            <a:extLst>
              <a:ext uri="{FF2B5EF4-FFF2-40B4-BE49-F238E27FC236}">
                <a16:creationId xmlns:a16="http://schemas.microsoft.com/office/drawing/2014/main" id="{9EA06921-3C0C-4126-AF75-9499D48390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8" name="Freeform 5">
              <a:extLst>
                <a:ext uri="{FF2B5EF4-FFF2-40B4-BE49-F238E27FC236}">
                  <a16:creationId xmlns:a16="http://schemas.microsoft.com/office/drawing/2014/main" id="{B8087084-CC7C-4D37-B821-F12CD3D29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6">
              <a:extLst>
                <a:ext uri="{FF2B5EF4-FFF2-40B4-BE49-F238E27FC236}">
                  <a16:creationId xmlns:a16="http://schemas.microsoft.com/office/drawing/2014/main" id="{A27EF3C6-8AF8-41C0-B4DF-664F240872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7">
              <a:extLst>
                <a:ext uri="{FF2B5EF4-FFF2-40B4-BE49-F238E27FC236}">
                  <a16:creationId xmlns:a16="http://schemas.microsoft.com/office/drawing/2014/main" id="{46AD5CB4-13ED-4F2B-BA75-CA731F668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8">
              <a:extLst>
                <a:ext uri="{FF2B5EF4-FFF2-40B4-BE49-F238E27FC236}">
                  <a16:creationId xmlns:a16="http://schemas.microsoft.com/office/drawing/2014/main" id="{6C2FD3B8-D702-4F83-BA99-D23921211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9">
              <a:extLst>
                <a:ext uri="{FF2B5EF4-FFF2-40B4-BE49-F238E27FC236}">
                  <a16:creationId xmlns:a16="http://schemas.microsoft.com/office/drawing/2014/main" id="{1AF0D977-DBC6-44B7-93FB-3F76406CF0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3" name="Freeform 10">
              <a:extLst>
                <a:ext uri="{FF2B5EF4-FFF2-40B4-BE49-F238E27FC236}">
                  <a16:creationId xmlns:a16="http://schemas.microsoft.com/office/drawing/2014/main" id="{B3ED27DF-D17E-4922-8394-821ED9253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4" name="Freeform 11">
              <a:extLst>
                <a:ext uri="{FF2B5EF4-FFF2-40B4-BE49-F238E27FC236}">
                  <a16:creationId xmlns:a16="http://schemas.microsoft.com/office/drawing/2014/main" id="{800084EB-3C31-445C-8B2E-F43BA7ED36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2">
              <a:extLst>
                <a:ext uri="{FF2B5EF4-FFF2-40B4-BE49-F238E27FC236}">
                  <a16:creationId xmlns:a16="http://schemas.microsoft.com/office/drawing/2014/main" id="{5EE7F4D6-BE2E-41A9-A417-BA1AE4583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3">
              <a:extLst>
                <a:ext uri="{FF2B5EF4-FFF2-40B4-BE49-F238E27FC236}">
                  <a16:creationId xmlns:a16="http://schemas.microsoft.com/office/drawing/2014/main" id="{8805A789-4E10-46CF-A22B-8841C1CDFA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4">
              <a:extLst>
                <a:ext uri="{FF2B5EF4-FFF2-40B4-BE49-F238E27FC236}">
                  <a16:creationId xmlns:a16="http://schemas.microsoft.com/office/drawing/2014/main" id="{9BD0D630-7987-48B7-A636-0ED234E22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5">
              <a:extLst>
                <a:ext uri="{FF2B5EF4-FFF2-40B4-BE49-F238E27FC236}">
                  <a16:creationId xmlns:a16="http://schemas.microsoft.com/office/drawing/2014/main" id="{F4E7D46D-851A-4DA9-B24D-19DAE1FCF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6">
              <a:extLst>
                <a:ext uri="{FF2B5EF4-FFF2-40B4-BE49-F238E27FC236}">
                  <a16:creationId xmlns:a16="http://schemas.microsoft.com/office/drawing/2014/main" id="{BA38A754-A53E-469C-B89B-6C7FF9607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7">
              <a:extLst>
                <a:ext uri="{FF2B5EF4-FFF2-40B4-BE49-F238E27FC236}">
                  <a16:creationId xmlns:a16="http://schemas.microsoft.com/office/drawing/2014/main" id="{CAC17457-E557-440A-B5E0-40DFEEC89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8">
              <a:extLst>
                <a:ext uri="{FF2B5EF4-FFF2-40B4-BE49-F238E27FC236}">
                  <a16:creationId xmlns:a16="http://schemas.microsoft.com/office/drawing/2014/main" id="{4D697814-F310-40D2-8E79-93C1881074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9">
              <a:extLst>
                <a:ext uri="{FF2B5EF4-FFF2-40B4-BE49-F238E27FC236}">
                  <a16:creationId xmlns:a16="http://schemas.microsoft.com/office/drawing/2014/main" id="{0CA691A3-EEBB-46A7-A973-B1E2DD112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20">
              <a:extLst>
                <a:ext uri="{FF2B5EF4-FFF2-40B4-BE49-F238E27FC236}">
                  <a16:creationId xmlns:a16="http://schemas.microsoft.com/office/drawing/2014/main" id="{B7361B78-110B-4437-8058-4E05A4234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4" name="Freeform 21">
              <a:extLst>
                <a:ext uri="{FF2B5EF4-FFF2-40B4-BE49-F238E27FC236}">
                  <a16:creationId xmlns:a16="http://schemas.microsoft.com/office/drawing/2014/main" id="{97B9FFE1-BC8C-4C55-AE5D-8FDD780018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5" name="Freeform 22">
              <a:extLst>
                <a:ext uri="{FF2B5EF4-FFF2-40B4-BE49-F238E27FC236}">
                  <a16:creationId xmlns:a16="http://schemas.microsoft.com/office/drawing/2014/main" id="{6F87417E-9520-42E0-84D2-0C0225481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3">
              <a:extLst>
                <a:ext uri="{FF2B5EF4-FFF2-40B4-BE49-F238E27FC236}">
                  <a16:creationId xmlns:a16="http://schemas.microsoft.com/office/drawing/2014/main" id="{1235F6B6-5324-426D-84BE-EF96FD430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4">
              <a:extLst>
                <a:ext uri="{FF2B5EF4-FFF2-40B4-BE49-F238E27FC236}">
                  <a16:creationId xmlns:a16="http://schemas.microsoft.com/office/drawing/2014/main" id="{093C61D3-C80D-4599-8280-763868B24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5">
              <a:extLst>
                <a:ext uri="{FF2B5EF4-FFF2-40B4-BE49-F238E27FC236}">
                  <a16:creationId xmlns:a16="http://schemas.microsoft.com/office/drawing/2014/main" id="{D6D942F2-89B9-4755-89D9-4365831760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0" name="Rectangle 89">
            <a:extLst>
              <a:ext uri="{FF2B5EF4-FFF2-40B4-BE49-F238E27FC236}">
                <a16:creationId xmlns:a16="http://schemas.microsoft.com/office/drawing/2014/main" id="{C40B6375-7479-45C4-8B99-EA1CF75F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chemeClr val="bg1">
                <a:lumMod val="65000"/>
              </a:schemeClr>
            </a:solidFill>
          </a:ln>
          <a:effectLst>
            <a:outerShdw blurRad="762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E87B27F-54C0-323E-7377-67B9283346FC}"/>
              </a:ext>
            </a:extLst>
          </p:cNvPr>
          <p:cNvSpPr>
            <a:spLocks noGrp="1"/>
          </p:cNvSpPr>
          <p:nvPr>
            <p:ph type="title"/>
          </p:nvPr>
        </p:nvSpPr>
        <p:spPr>
          <a:xfrm>
            <a:off x="904877" y="795527"/>
            <a:ext cx="10488547" cy="1190912"/>
          </a:xfrm>
        </p:spPr>
        <p:txBody>
          <a:bodyPr>
            <a:normAutofit fontScale="90000"/>
          </a:bodyPr>
          <a:lstStyle/>
          <a:p>
            <a:r>
              <a:rPr lang="es-MX" dirty="0">
                <a:solidFill>
                  <a:schemeClr val="tx2"/>
                </a:solidFill>
              </a:rPr>
              <a:t>Criterios jurisprudenciales que justifican la acción de la SCJN y del TEPJF </a:t>
            </a:r>
          </a:p>
        </p:txBody>
      </p:sp>
      <p:graphicFrame>
        <p:nvGraphicFramePr>
          <p:cNvPr id="7" name="Marcador de contenido 6">
            <a:extLst>
              <a:ext uri="{FF2B5EF4-FFF2-40B4-BE49-F238E27FC236}">
                <a16:creationId xmlns:a16="http://schemas.microsoft.com/office/drawing/2014/main" id="{5CCBE1E2-6508-DBFB-0692-E47E1CE52856}"/>
              </a:ext>
            </a:extLst>
          </p:cNvPr>
          <p:cNvGraphicFramePr>
            <a:graphicFrameLocks noGrp="1"/>
          </p:cNvGraphicFramePr>
          <p:nvPr>
            <p:ph idx="1"/>
            <p:extLst>
              <p:ext uri="{D42A27DB-BD31-4B8C-83A1-F6EECF244321}">
                <p14:modId xmlns:p14="http://schemas.microsoft.com/office/powerpoint/2010/main" val="2505636764"/>
              </p:ext>
            </p:extLst>
          </p:nvPr>
        </p:nvGraphicFramePr>
        <p:xfrm>
          <a:off x="1001713" y="2228850"/>
          <a:ext cx="10407918" cy="3699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9543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A9CB5-F725-6DDB-5A28-06A29A579DC4}"/>
              </a:ext>
            </a:extLst>
          </p:cNvPr>
          <p:cNvSpPr>
            <a:spLocks noGrp="1"/>
          </p:cNvSpPr>
          <p:nvPr>
            <p:ph type="title"/>
          </p:nvPr>
        </p:nvSpPr>
        <p:spPr/>
        <p:txBody>
          <a:bodyPr>
            <a:normAutofit fontScale="90000"/>
          </a:bodyPr>
          <a:lstStyle/>
          <a:p>
            <a:r>
              <a:rPr lang="es-MX" sz="3600" dirty="0"/>
              <a:t>Acción de Inconstitucionalidad  45/2014 y sus acumuladas</a:t>
            </a:r>
            <a:br>
              <a:rPr lang="es-MX" dirty="0"/>
            </a:br>
            <a:endParaRPr lang="es-MX" dirty="0"/>
          </a:p>
        </p:txBody>
      </p:sp>
      <p:sp>
        <p:nvSpPr>
          <p:cNvPr id="3" name="Marcador de contenido 2">
            <a:extLst>
              <a:ext uri="{FF2B5EF4-FFF2-40B4-BE49-F238E27FC236}">
                <a16:creationId xmlns:a16="http://schemas.microsoft.com/office/drawing/2014/main" id="{C257FC6F-24E2-A72E-54FE-5FB031CB68B7}"/>
              </a:ext>
            </a:extLst>
          </p:cNvPr>
          <p:cNvSpPr>
            <a:spLocks noGrp="1"/>
          </p:cNvSpPr>
          <p:nvPr>
            <p:ph idx="1"/>
          </p:nvPr>
        </p:nvSpPr>
        <p:spPr>
          <a:xfrm>
            <a:off x="4760259" y="803186"/>
            <a:ext cx="6640061" cy="5772426"/>
          </a:xfrm>
        </p:spPr>
        <p:txBody>
          <a:bodyPr>
            <a:normAutofit/>
          </a:bodyPr>
          <a:lstStyle/>
          <a:p>
            <a:pPr marL="457200" algn="just">
              <a:lnSpc>
                <a:spcPts val="1400"/>
              </a:lnSpc>
            </a:pP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“La paridad es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un principio de igualdad sustantiva </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en materia electoral y, por tanto,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un mandato de optimización </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a los poderes públicos para ser realizado en la medida de sus posibilidades. Su incorporación al texto constitucional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obedeció a que el aumento en la postulación de mujeres no se había traducido en su acceso efectivo a los órganos de representación política.</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 Por ello,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se requiere implementar acciones afirmativas de género que favorezcan la integración paritaria de dichos órganos </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y hagan efectivos los principios de igualdad previstos en los artículos 1° y 4° constitucionales.</a:t>
            </a:r>
            <a:endParaRPr lang="es-MX" sz="1800" dirty="0">
              <a:ln>
                <a:noFill/>
              </a:ln>
              <a:solidFill>
                <a:srgbClr val="000000"/>
              </a:solidFill>
              <a:effectLst/>
              <a:latin typeface="Helvetica Neue" panose="02000503000000020004" pitchFamily="2" charset="0"/>
              <a:ea typeface="Arial Unicode MS" panose="020B0604020202020204" pitchFamily="34" charset="-128"/>
              <a:cs typeface="Arial Unicode MS" panose="020B0604020202020204" pitchFamily="34" charset="-128"/>
            </a:endParaRPr>
          </a:p>
          <a:p>
            <a:pPr marL="457200" algn="just">
              <a:lnSpc>
                <a:spcPts val="1400"/>
              </a:lnSpc>
            </a:pP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Mientras no sea desplazado por algún principio rector en materia electoral, el principio constitucional de paridad </a:t>
            </a:r>
            <a:r>
              <a:rPr lang="es-ES_tradnl" sz="1800" b="1"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es la medida para garantizar la igualdad sustancial entre los géneros tanto en las candidaturas como en la integración de los órganos de representación.</a:t>
            </a:r>
            <a:r>
              <a:rPr lang="es-ES_tradnl" sz="1800" dirty="0">
                <a:ln>
                  <a:noFill/>
                </a:ln>
                <a:solidFill>
                  <a:srgbClr val="000000"/>
                </a:solidFill>
                <a:effectLst/>
                <a:latin typeface="Baskerville" panose="02020502070401020303" pitchFamily="18" charset="0"/>
                <a:ea typeface="Arial Unicode MS" panose="020B0604020202020204" pitchFamily="34" charset="-128"/>
                <a:cs typeface="Arial Unicode MS" panose="020B0604020202020204" pitchFamily="34" charset="-128"/>
              </a:rPr>
              <a:t> Así, la existencia de acciones afirmativas de género en la asignación de diputaciones de representación proporcional que favorezcan la integración paritaria de los congresos locales representan la implementación o materialización de una obligación constitucional y convencional. Dichas medidas, por ende, no son un simple ejercicio de libertad configurativa de las entidades federativas para regular sus procesos electorales. Las entidades deben adoptar medidas tendentes a asegurar la paridad de género en la integración de los órganos de representación proporcional”.</a:t>
            </a:r>
            <a:endParaRPr lang="es-MX" sz="1800" dirty="0">
              <a:ln>
                <a:noFill/>
              </a:ln>
              <a:solidFill>
                <a:srgbClr val="000000"/>
              </a:solidFill>
              <a:effectLst/>
              <a:latin typeface="Helvetica Neue" panose="02000503000000020004" pitchFamily="2"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25489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B3652D-D48E-D950-95CE-5C0D809EE4AE}"/>
              </a:ext>
            </a:extLst>
          </p:cNvPr>
          <p:cNvSpPr>
            <a:spLocks noGrp="1"/>
          </p:cNvSpPr>
          <p:nvPr>
            <p:ph type="title"/>
          </p:nvPr>
        </p:nvSpPr>
        <p:spPr/>
        <p:txBody>
          <a:bodyPr>
            <a:normAutofit fontScale="90000"/>
          </a:bodyPr>
          <a:lstStyle/>
          <a:p>
            <a:r>
              <a:rPr lang="es-ES_tradnl" dirty="0"/>
              <a:t>Contradicción de tesis 275/2015</a:t>
            </a:r>
            <a:br>
              <a:rPr lang="es-MX" dirty="0"/>
            </a:br>
            <a:endParaRPr lang="es-MX" dirty="0"/>
          </a:p>
        </p:txBody>
      </p:sp>
      <p:sp>
        <p:nvSpPr>
          <p:cNvPr id="3" name="Marcador de contenido 2">
            <a:extLst>
              <a:ext uri="{FF2B5EF4-FFF2-40B4-BE49-F238E27FC236}">
                <a16:creationId xmlns:a16="http://schemas.microsoft.com/office/drawing/2014/main" id="{03643051-70B1-EFCC-8882-B60660529F4E}"/>
              </a:ext>
            </a:extLst>
          </p:cNvPr>
          <p:cNvSpPr>
            <a:spLocks noGrp="1"/>
          </p:cNvSpPr>
          <p:nvPr>
            <p:ph idx="1"/>
          </p:nvPr>
        </p:nvSpPr>
        <p:spPr/>
        <p:txBody>
          <a:bodyPr/>
          <a:lstStyle/>
          <a:p>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“Aunque las entidades federativas gocen de cierta libertad para establecer reglas específicas que favorezcan la integración paritaria de sus órganos legislativos, lo cierto es que </a:t>
            </a:r>
            <a:r>
              <a:rPr lang="es-ES_tradnl" sz="1800" b="1" dirty="0">
                <a:effectLst/>
                <a:latin typeface="Baskerville" panose="02020502070401020303" pitchFamily="18" charset="0"/>
                <a:ea typeface="Arial Unicode MS" panose="020B0604020202020204" pitchFamily="34" charset="-128"/>
                <a:cs typeface="Times New Roman" panose="02020603050405020304" pitchFamily="18" charset="0"/>
              </a:rPr>
              <a:t>la Constitución Federal las obliga a observar el principio de paridad de g</a:t>
            </a:r>
            <a:r>
              <a:rPr lang="fr-FR" sz="1800" b="1" dirty="0" err="1">
                <a:effectLst/>
                <a:latin typeface="Baskerville" panose="02020502070401020303" pitchFamily="18" charset="0"/>
                <a:ea typeface="Arial Unicode MS" panose="020B0604020202020204" pitchFamily="34" charset="-128"/>
                <a:cs typeface="Times New Roman" panose="02020603050405020304" pitchFamily="18" charset="0"/>
              </a:rPr>
              <a:t>é</a:t>
            </a:r>
            <a:r>
              <a:rPr lang="es-ES_tradnl" sz="1800" b="1" dirty="0" err="1">
                <a:effectLst/>
                <a:latin typeface="Baskerville" panose="02020502070401020303" pitchFamily="18" charset="0"/>
                <a:ea typeface="Arial Unicode MS" panose="020B0604020202020204" pitchFamily="34" charset="-128"/>
                <a:cs typeface="Times New Roman" panose="02020603050405020304" pitchFamily="18" charset="0"/>
              </a:rPr>
              <a:t>nero</a:t>
            </a: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 en la definición de todas las candidaturas a diputaciones locales y, por tanto, </a:t>
            </a:r>
            <a:r>
              <a:rPr lang="es-ES_tradnl" sz="1800" b="1" dirty="0">
                <a:effectLst/>
                <a:latin typeface="Baskerville" panose="02020502070401020303" pitchFamily="18" charset="0"/>
                <a:ea typeface="Arial Unicode MS" panose="020B0604020202020204" pitchFamily="34" charset="-128"/>
                <a:cs typeface="Times New Roman" panose="02020603050405020304" pitchFamily="18" charset="0"/>
              </a:rPr>
              <a:t>deben contemplar acciones afirmativas de g</a:t>
            </a:r>
            <a:r>
              <a:rPr lang="fr-FR" sz="1800" b="1" dirty="0" err="1">
                <a:effectLst/>
                <a:latin typeface="Baskerville" panose="02020502070401020303" pitchFamily="18" charset="0"/>
                <a:ea typeface="Arial Unicode MS" panose="020B0604020202020204" pitchFamily="34" charset="-128"/>
                <a:cs typeface="Times New Roman" panose="02020603050405020304" pitchFamily="18" charset="0"/>
              </a:rPr>
              <a:t>é</a:t>
            </a:r>
            <a:r>
              <a:rPr lang="es-ES_tradnl" sz="1800" b="1" dirty="0" err="1">
                <a:effectLst/>
                <a:latin typeface="Baskerville" panose="02020502070401020303" pitchFamily="18" charset="0"/>
                <a:ea typeface="Arial Unicode MS" panose="020B0604020202020204" pitchFamily="34" charset="-128"/>
                <a:cs typeface="Times New Roman" panose="02020603050405020304" pitchFamily="18" charset="0"/>
              </a:rPr>
              <a:t>nero</a:t>
            </a:r>
            <a:r>
              <a:rPr lang="es-ES_tradnl" sz="1800" b="1" dirty="0">
                <a:effectLst/>
                <a:latin typeface="Baskerville" panose="02020502070401020303" pitchFamily="18" charset="0"/>
                <a:ea typeface="Arial Unicode MS" panose="020B0604020202020204" pitchFamily="34" charset="-128"/>
                <a:cs typeface="Times New Roman" panose="02020603050405020304" pitchFamily="18" charset="0"/>
              </a:rPr>
              <a:t> para la asignación de curules</a:t>
            </a: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 por el principio de representación proporcional a los partidos </a:t>
            </a:r>
            <a:r>
              <a:rPr lang="es-ES_tradnl" sz="1800" dirty="0" err="1">
                <a:effectLst/>
                <a:latin typeface="Baskerville" panose="02020502070401020303" pitchFamily="18" charset="0"/>
                <a:ea typeface="Arial Unicode MS" panose="020B0604020202020204" pitchFamily="34" charset="-128"/>
                <a:cs typeface="Times New Roman" panose="02020603050405020304" pitchFamily="18" charset="0"/>
              </a:rPr>
              <a:t>pol</a:t>
            </a:r>
            <a:r>
              <a:rPr lang="en-US" sz="1800" dirty="0" err="1">
                <a:effectLst/>
                <a:latin typeface="Baskerville" panose="02020502070401020303" pitchFamily="18" charset="0"/>
                <a:ea typeface="Arial Unicode MS" panose="020B0604020202020204" pitchFamily="34" charset="-128"/>
                <a:cs typeface="Times New Roman" panose="02020603050405020304" pitchFamily="18" charset="0"/>
              </a:rPr>
              <a:t>í</a:t>
            </a: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ticos con derecho a </a:t>
            </a:r>
            <a:r>
              <a:rPr lang="es-ES_tradnl" sz="1800" dirty="0" err="1">
                <a:effectLst/>
                <a:latin typeface="Baskerville" panose="02020502070401020303" pitchFamily="18" charset="0"/>
                <a:ea typeface="Arial Unicode MS" panose="020B0604020202020204" pitchFamily="34" charset="-128"/>
                <a:cs typeface="Times New Roman" panose="02020603050405020304" pitchFamily="18" charset="0"/>
              </a:rPr>
              <a:t>escañ</a:t>
            </a:r>
            <a:r>
              <a:rPr lang="en-US" sz="1800" dirty="0" err="1">
                <a:effectLst/>
                <a:latin typeface="Baskerville" panose="02020502070401020303" pitchFamily="18" charset="0"/>
                <a:ea typeface="Arial Unicode MS" panose="020B0604020202020204" pitchFamily="34" charset="-128"/>
                <a:cs typeface="Times New Roman" panose="02020603050405020304" pitchFamily="18" charset="0"/>
              </a:rPr>
              <a:t>os</a:t>
            </a:r>
            <a:r>
              <a:rPr lang="es-ES_tradnl" sz="1800" dirty="0">
                <a:effectLst/>
                <a:latin typeface="Baskerville" panose="02020502070401020303" pitchFamily="18" charset="0"/>
                <a:ea typeface="Arial Unicode MS" panose="020B0604020202020204" pitchFamily="34" charset="-128"/>
                <a:cs typeface="Times New Roman" panose="02020603050405020304" pitchFamily="18" charset="0"/>
              </a:rPr>
              <a:t>”</a:t>
            </a:r>
            <a:endParaRPr lang="es-MX" dirty="0"/>
          </a:p>
        </p:txBody>
      </p:sp>
    </p:spTree>
    <p:extLst>
      <p:ext uri="{BB962C8B-B14F-4D97-AF65-F5344CB8AC3E}">
        <p14:creationId xmlns:p14="http://schemas.microsoft.com/office/powerpoint/2010/main" val="3099531110"/>
      </p:ext>
    </p:extLst>
  </p:cSld>
  <p:clrMapOvr>
    <a:masterClrMapping/>
  </p:clrMapOvr>
</p:sld>
</file>

<file path=ppt/theme/theme1.xml><?xml version="1.0" encoding="utf-8"?>
<a:theme xmlns:a="http://schemas.openxmlformats.org/drawingml/2006/main" name="Atlas">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TotalTime>
  <Words>2207</Words>
  <Application>Microsoft Macintosh PowerPoint</Application>
  <PresentationFormat>Panorámica</PresentationFormat>
  <Paragraphs>135</Paragraphs>
  <Slides>15</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Baskerville</vt:lpstr>
      <vt:lpstr>Calibri</vt:lpstr>
      <vt:lpstr>Calibri Light</vt:lpstr>
      <vt:lpstr>Helvetica Neue</vt:lpstr>
      <vt:lpstr>Rockwell</vt:lpstr>
      <vt:lpstr>Times New Roman</vt:lpstr>
      <vt:lpstr>Wingdings</vt:lpstr>
      <vt:lpstr>Atlas</vt:lpstr>
      <vt:lpstr>Justificación Jurisprudencial para Lineamientos de paridad de género para las Diputaciones (Proceso Electoral 2023)</vt:lpstr>
      <vt:lpstr>Breve repaso histórico.</vt:lpstr>
      <vt:lpstr>La paridad de género como principio constitucional.</vt:lpstr>
      <vt:lpstr>Marco normativo constitucional de la Paridad</vt:lpstr>
      <vt:lpstr>¿Por qué es necesario implementar una acción afirmativa adicional al principio de paridad en Coahuila para el Proceso Electoral 2023?</vt:lpstr>
      <vt:lpstr>¿Qué acción afirmativa se propone desde los lineamientos?</vt:lpstr>
      <vt:lpstr>Criterios jurisprudenciales que justifican la acción de la SCJN y del TEPJF </vt:lpstr>
      <vt:lpstr>Acción de Inconstitucionalidad  45/2014 y sus acumuladas </vt:lpstr>
      <vt:lpstr>Contradicción de tesis 275/2015 </vt:lpstr>
      <vt:lpstr>Acción de inconstitucionalidad 245/2020 y su acumulada </vt:lpstr>
      <vt:lpstr>Jurisprudencia 6/2015</vt:lpstr>
      <vt:lpstr>Jurisprudencia 11/2018</vt:lpstr>
      <vt:lpstr>Tesis IX/2021</vt:lpstr>
      <vt:lpstr>En conclusión</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Justificación Jurisprudencial para Lineamientos de paridad de género para las Diputaciones (Proceso Electoral 2023)</dc:title>
  <dc:creator>OSCAR DANIEL RODRIGUEZ FUENTES</dc:creator>
  <cp:lastModifiedBy>OSCAR DANIEL RODRIGUEZ FUENTES</cp:lastModifiedBy>
  <cp:revision>1</cp:revision>
  <dcterms:created xsi:type="dcterms:W3CDTF">2022-11-24T03:27:32Z</dcterms:created>
  <dcterms:modified xsi:type="dcterms:W3CDTF">2022-11-24T05:28:11Z</dcterms:modified>
</cp:coreProperties>
</file>